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7" r:id="rId2"/>
    <p:sldId id="258" r:id="rId3"/>
  </p:sldIdLst>
  <p:sldSz cx="9399588" cy="6838950"/>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65" autoAdjust="0"/>
    <p:restoredTop sz="94660"/>
  </p:normalViewPr>
  <p:slideViewPr>
    <p:cSldViewPr snapToGrid="0" snapToObjects="1">
      <p:cViewPr>
        <p:scale>
          <a:sx n="200" d="100"/>
          <a:sy n="200" d="100"/>
        </p:scale>
        <p:origin x="-80" y="-120"/>
      </p:cViewPr>
      <p:guideLst>
        <p:guide orient="horz" pos="2154"/>
        <p:guide pos="2961"/>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671961-A0C4-9D40-BC52-8E6F31E4B67D}" type="datetimeFigureOut">
              <a:rPr lang="it-IT" smtClean="0"/>
              <a:pPr/>
              <a:t>03/12/14</a:t>
            </a:fld>
            <a:endParaRPr lang="it-IT"/>
          </a:p>
        </p:txBody>
      </p:sp>
      <p:sp>
        <p:nvSpPr>
          <p:cNvPr id="4" name="Segnaposto immagine diapositiva 3"/>
          <p:cNvSpPr>
            <a:spLocks noGrp="1" noRot="1" noChangeAspect="1"/>
          </p:cNvSpPr>
          <p:nvPr>
            <p:ph type="sldImg" idx="2"/>
          </p:nvPr>
        </p:nvSpPr>
        <p:spPr>
          <a:xfrm>
            <a:off x="1073150" y="685800"/>
            <a:ext cx="47117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1BA737-1A7F-E943-9472-AF629C13E4E9}" type="slidenum">
              <a:rPr lang="it-IT" smtClean="0"/>
              <a:pPr/>
              <a:t>‹n.›</a:t>
            </a:fld>
            <a:endParaRPr lang="it-IT"/>
          </a:p>
        </p:txBody>
      </p:sp>
    </p:spTree>
    <p:extLst>
      <p:ext uri="{BB962C8B-B14F-4D97-AF65-F5344CB8AC3E}">
        <p14:creationId xmlns:p14="http://schemas.microsoft.com/office/powerpoint/2010/main" val="30800154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21BA737-1A7F-E943-9472-AF629C13E4E9}" type="slidenum">
              <a:rPr lang="it-IT" smtClean="0"/>
              <a:pPr/>
              <a:t>1</a:t>
            </a:fld>
            <a:endParaRPr lang="it-IT"/>
          </a:p>
        </p:txBody>
      </p:sp>
    </p:spTree>
    <p:extLst>
      <p:ext uri="{BB962C8B-B14F-4D97-AF65-F5344CB8AC3E}">
        <p14:creationId xmlns:p14="http://schemas.microsoft.com/office/powerpoint/2010/main" val="2697391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200" dirty="0" smtClean="0">
              <a:solidFill>
                <a:srgbClr val="000000"/>
              </a:solidFill>
            </a:endParaRPr>
          </a:p>
          <a:p>
            <a:pPr algn="just"/>
            <a:endParaRPr lang="it-IT" sz="1200" dirty="0" smtClean="0">
              <a:solidFill>
                <a:srgbClr val="000000"/>
              </a:solidFill>
            </a:endParaRPr>
          </a:p>
          <a:p>
            <a:pPr algn="just"/>
            <a:endParaRPr lang="it-IT" sz="1200" dirty="0" smtClean="0">
              <a:solidFill>
                <a:srgbClr val="000000"/>
              </a:solidFill>
            </a:endParaRPr>
          </a:p>
          <a:p>
            <a:pPr algn="just"/>
            <a:endParaRPr lang="it-IT" sz="1200" dirty="0" smtClean="0">
              <a:solidFill>
                <a:srgbClr val="000000"/>
              </a:solidFill>
            </a:endParaRPr>
          </a:p>
          <a:p>
            <a:pPr algn="just"/>
            <a:r>
              <a:rPr lang="it-IT" sz="1200" dirty="0" smtClean="0">
                <a:solidFill>
                  <a:srgbClr val="000000"/>
                </a:solidFill>
              </a:rPr>
              <a:t>ossia un membro che redige le motivazioni del giudizio; questo documento viene trasmesso alla Segreteria di Presidenza.</a:t>
            </a:r>
          </a:p>
          <a:p>
            <a:endParaRPr lang="it-IT" dirty="0"/>
          </a:p>
        </p:txBody>
      </p:sp>
      <p:sp>
        <p:nvSpPr>
          <p:cNvPr id="4" name="Segnaposto numero diapositiva 3"/>
          <p:cNvSpPr>
            <a:spLocks noGrp="1"/>
          </p:cNvSpPr>
          <p:nvPr>
            <p:ph type="sldNum" sz="quarter" idx="10"/>
          </p:nvPr>
        </p:nvSpPr>
        <p:spPr/>
        <p:txBody>
          <a:bodyPr/>
          <a:lstStyle/>
          <a:p>
            <a:fld id="{121BA737-1A7F-E943-9472-AF629C13E4E9}" type="slidenum">
              <a:rPr lang="it-IT" smtClean="0"/>
              <a:pPr/>
              <a:t>2</a:t>
            </a:fld>
            <a:endParaRPr lang="it-IT"/>
          </a:p>
        </p:txBody>
      </p:sp>
    </p:spTree>
    <p:extLst>
      <p:ext uri="{BB962C8B-B14F-4D97-AF65-F5344CB8AC3E}">
        <p14:creationId xmlns:p14="http://schemas.microsoft.com/office/powerpoint/2010/main" val="2697391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704969" y="2124507"/>
            <a:ext cx="7989650" cy="1465942"/>
          </a:xfrm>
        </p:spPr>
        <p:txBody>
          <a:bodyPr/>
          <a:lstStyle/>
          <a:p>
            <a:r>
              <a:rPr lang="it-IT" smtClean="0"/>
              <a:t>Fare clic per modificare stile</a:t>
            </a:r>
            <a:endParaRPr lang="it-IT"/>
          </a:p>
        </p:txBody>
      </p:sp>
      <p:sp>
        <p:nvSpPr>
          <p:cNvPr id="3" name="Sottotitolo 2"/>
          <p:cNvSpPr>
            <a:spLocks noGrp="1"/>
          </p:cNvSpPr>
          <p:nvPr>
            <p:ph type="subTitle" idx="1"/>
          </p:nvPr>
        </p:nvSpPr>
        <p:spPr>
          <a:xfrm>
            <a:off x="1409938" y="3875405"/>
            <a:ext cx="6579712" cy="1747732"/>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263D1EF-24C6-DA44-BC58-5A30AADA7E28}" type="datetimeFigureOut">
              <a:rPr lang="it-IT" smtClean="0"/>
              <a:pPr/>
              <a:t>03/12/14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27574FF-6697-1B4B-96C8-1891BE8846B0}" type="slidenum">
              <a:rPr lang="it-IT" smtClean="0"/>
              <a:pPr/>
              <a:t>‹n.›</a:t>
            </a:fld>
            <a:endParaRPr lang="it-IT"/>
          </a:p>
        </p:txBody>
      </p:sp>
    </p:spTree>
    <p:extLst>
      <p:ext uri="{BB962C8B-B14F-4D97-AF65-F5344CB8AC3E}">
        <p14:creationId xmlns:p14="http://schemas.microsoft.com/office/powerpoint/2010/main" val="3186390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263D1EF-24C6-DA44-BC58-5A30AADA7E28}" type="datetimeFigureOut">
              <a:rPr lang="it-IT" smtClean="0"/>
              <a:pPr/>
              <a:t>03/12/14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27574FF-6697-1B4B-96C8-1891BE8846B0}" type="slidenum">
              <a:rPr lang="it-IT" smtClean="0"/>
              <a:pPr/>
              <a:t>‹n.›</a:t>
            </a:fld>
            <a:endParaRPr lang="it-IT"/>
          </a:p>
        </p:txBody>
      </p:sp>
    </p:spTree>
    <p:extLst>
      <p:ext uri="{BB962C8B-B14F-4D97-AF65-F5344CB8AC3E}">
        <p14:creationId xmlns:p14="http://schemas.microsoft.com/office/powerpoint/2010/main" val="940368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7005631" y="273875"/>
            <a:ext cx="2173655" cy="5817856"/>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83034" y="273875"/>
            <a:ext cx="6365937" cy="5817856"/>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263D1EF-24C6-DA44-BC58-5A30AADA7E28}" type="datetimeFigureOut">
              <a:rPr lang="it-IT" smtClean="0"/>
              <a:pPr/>
              <a:t>03/12/14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27574FF-6697-1B4B-96C8-1891BE8846B0}" type="slidenum">
              <a:rPr lang="it-IT" smtClean="0"/>
              <a:pPr/>
              <a:t>‹n.›</a:t>
            </a:fld>
            <a:endParaRPr lang="it-IT"/>
          </a:p>
        </p:txBody>
      </p:sp>
    </p:spTree>
    <p:extLst>
      <p:ext uri="{BB962C8B-B14F-4D97-AF65-F5344CB8AC3E}">
        <p14:creationId xmlns:p14="http://schemas.microsoft.com/office/powerpoint/2010/main" val="1385548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263D1EF-24C6-DA44-BC58-5A30AADA7E28}" type="datetimeFigureOut">
              <a:rPr lang="it-IT" smtClean="0"/>
              <a:pPr/>
              <a:t>03/12/14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27574FF-6697-1B4B-96C8-1891BE8846B0}" type="slidenum">
              <a:rPr lang="it-IT" smtClean="0"/>
              <a:pPr/>
              <a:t>‹n.›</a:t>
            </a:fld>
            <a:endParaRPr lang="it-IT"/>
          </a:p>
        </p:txBody>
      </p:sp>
    </p:spTree>
    <p:extLst>
      <p:ext uri="{BB962C8B-B14F-4D97-AF65-F5344CB8AC3E}">
        <p14:creationId xmlns:p14="http://schemas.microsoft.com/office/powerpoint/2010/main" val="66433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42503" y="4394659"/>
            <a:ext cx="7989650" cy="1358291"/>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42503" y="2898639"/>
            <a:ext cx="7989650" cy="149602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0263D1EF-24C6-DA44-BC58-5A30AADA7E28}" type="datetimeFigureOut">
              <a:rPr lang="it-IT" smtClean="0"/>
              <a:pPr/>
              <a:t>03/12/14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27574FF-6697-1B4B-96C8-1891BE8846B0}" type="slidenum">
              <a:rPr lang="it-IT" smtClean="0"/>
              <a:pPr/>
              <a:t>‹n.›</a:t>
            </a:fld>
            <a:endParaRPr lang="it-IT"/>
          </a:p>
        </p:txBody>
      </p:sp>
    </p:spTree>
    <p:extLst>
      <p:ext uri="{BB962C8B-B14F-4D97-AF65-F5344CB8AC3E}">
        <p14:creationId xmlns:p14="http://schemas.microsoft.com/office/powerpoint/2010/main" val="4062558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83034" y="1591006"/>
            <a:ext cx="4268980" cy="450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908674" y="1591006"/>
            <a:ext cx="4270612" cy="450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0263D1EF-24C6-DA44-BC58-5A30AADA7E28}" type="datetimeFigureOut">
              <a:rPr lang="it-IT" smtClean="0"/>
              <a:pPr/>
              <a:t>03/12/14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27574FF-6697-1B4B-96C8-1891BE8846B0}" type="slidenum">
              <a:rPr lang="it-IT" smtClean="0"/>
              <a:pPr/>
              <a:t>‹n.›</a:t>
            </a:fld>
            <a:endParaRPr lang="it-IT"/>
          </a:p>
        </p:txBody>
      </p:sp>
    </p:spTree>
    <p:extLst>
      <p:ext uri="{BB962C8B-B14F-4D97-AF65-F5344CB8AC3E}">
        <p14:creationId xmlns:p14="http://schemas.microsoft.com/office/powerpoint/2010/main" val="684294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69980" y="273875"/>
            <a:ext cx="8459629" cy="1139825"/>
          </a:xfrm>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69979" y="1530849"/>
            <a:ext cx="4153117" cy="63798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69979" y="2168834"/>
            <a:ext cx="4153117" cy="39403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774861" y="1530849"/>
            <a:ext cx="4154748" cy="63798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774861" y="2168834"/>
            <a:ext cx="4154748" cy="39403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0263D1EF-24C6-DA44-BC58-5A30AADA7E28}" type="datetimeFigureOut">
              <a:rPr lang="it-IT" smtClean="0"/>
              <a:pPr/>
              <a:t>03/12/14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27574FF-6697-1B4B-96C8-1891BE8846B0}" type="slidenum">
              <a:rPr lang="it-IT" smtClean="0"/>
              <a:pPr/>
              <a:t>‹n.›</a:t>
            </a:fld>
            <a:endParaRPr lang="it-IT"/>
          </a:p>
        </p:txBody>
      </p:sp>
    </p:spTree>
    <p:extLst>
      <p:ext uri="{BB962C8B-B14F-4D97-AF65-F5344CB8AC3E}">
        <p14:creationId xmlns:p14="http://schemas.microsoft.com/office/powerpoint/2010/main" val="3400428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0263D1EF-24C6-DA44-BC58-5A30AADA7E28}" type="datetimeFigureOut">
              <a:rPr lang="it-IT" smtClean="0"/>
              <a:pPr/>
              <a:t>03/12/14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7574FF-6697-1B4B-96C8-1891BE8846B0}" type="slidenum">
              <a:rPr lang="it-IT" smtClean="0"/>
              <a:pPr/>
              <a:t>‹n.›</a:t>
            </a:fld>
            <a:endParaRPr lang="it-IT"/>
          </a:p>
        </p:txBody>
      </p:sp>
    </p:spTree>
    <p:extLst>
      <p:ext uri="{BB962C8B-B14F-4D97-AF65-F5344CB8AC3E}">
        <p14:creationId xmlns:p14="http://schemas.microsoft.com/office/powerpoint/2010/main" val="2598595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263D1EF-24C6-DA44-BC58-5A30AADA7E28}" type="datetimeFigureOut">
              <a:rPr lang="it-IT" smtClean="0"/>
              <a:pPr/>
              <a:t>03/12/14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27574FF-6697-1B4B-96C8-1891BE8846B0}" type="slidenum">
              <a:rPr lang="it-IT" smtClean="0"/>
              <a:pPr/>
              <a:t>‹n.›</a:t>
            </a:fld>
            <a:endParaRPr lang="it-IT"/>
          </a:p>
        </p:txBody>
      </p:sp>
    </p:spTree>
    <p:extLst>
      <p:ext uri="{BB962C8B-B14F-4D97-AF65-F5344CB8AC3E}">
        <p14:creationId xmlns:p14="http://schemas.microsoft.com/office/powerpoint/2010/main" val="335061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69980" y="272292"/>
            <a:ext cx="3092400" cy="1158822"/>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674978" y="272292"/>
            <a:ext cx="5254631" cy="583685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69980" y="1431114"/>
            <a:ext cx="3092400" cy="467803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0263D1EF-24C6-DA44-BC58-5A30AADA7E28}" type="datetimeFigureOut">
              <a:rPr lang="it-IT" smtClean="0"/>
              <a:pPr/>
              <a:t>03/12/14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27574FF-6697-1B4B-96C8-1891BE8846B0}" type="slidenum">
              <a:rPr lang="it-IT" smtClean="0"/>
              <a:pPr/>
              <a:t>‹n.›</a:t>
            </a:fld>
            <a:endParaRPr lang="it-IT"/>
          </a:p>
        </p:txBody>
      </p:sp>
    </p:spTree>
    <p:extLst>
      <p:ext uri="{BB962C8B-B14F-4D97-AF65-F5344CB8AC3E}">
        <p14:creationId xmlns:p14="http://schemas.microsoft.com/office/powerpoint/2010/main" val="3012302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842385" y="4787265"/>
            <a:ext cx="5639753" cy="565164"/>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842385" y="611073"/>
            <a:ext cx="5639753" cy="410337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842385" y="5352429"/>
            <a:ext cx="5639753" cy="8026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0263D1EF-24C6-DA44-BC58-5A30AADA7E28}" type="datetimeFigureOut">
              <a:rPr lang="it-IT" smtClean="0"/>
              <a:pPr/>
              <a:t>03/12/14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27574FF-6697-1B4B-96C8-1891BE8846B0}" type="slidenum">
              <a:rPr lang="it-IT" smtClean="0"/>
              <a:pPr/>
              <a:t>‹n.›</a:t>
            </a:fld>
            <a:endParaRPr lang="it-IT"/>
          </a:p>
        </p:txBody>
      </p:sp>
    </p:spTree>
    <p:extLst>
      <p:ext uri="{BB962C8B-B14F-4D97-AF65-F5344CB8AC3E}">
        <p14:creationId xmlns:p14="http://schemas.microsoft.com/office/powerpoint/2010/main" val="322545469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69980" y="273875"/>
            <a:ext cx="8459629" cy="1139825"/>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69980" y="1595755"/>
            <a:ext cx="8459629" cy="4513391"/>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69980" y="6338694"/>
            <a:ext cx="2193237" cy="364111"/>
          </a:xfrm>
          <a:prstGeom prst="rect">
            <a:avLst/>
          </a:prstGeom>
        </p:spPr>
        <p:txBody>
          <a:bodyPr vert="horz" lIns="91440" tIns="45720" rIns="91440" bIns="45720" rtlCol="0" anchor="ctr"/>
          <a:lstStyle>
            <a:lvl1pPr algn="l">
              <a:defRPr sz="1200">
                <a:solidFill>
                  <a:schemeClr val="tx1">
                    <a:tint val="75000"/>
                  </a:schemeClr>
                </a:solidFill>
              </a:defRPr>
            </a:lvl1pPr>
          </a:lstStyle>
          <a:p>
            <a:fld id="{0263D1EF-24C6-DA44-BC58-5A30AADA7E28}" type="datetimeFigureOut">
              <a:rPr lang="it-IT" smtClean="0"/>
              <a:pPr/>
              <a:t>03/12/14</a:t>
            </a:fld>
            <a:endParaRPr lang="it-IT"/>
          </a:p>
        </p:txBody>
      </p:sp>
      <p:sp>
        <p:nvSpPr>
          <p:cNvPr id="5" name="Segnaposto piè di pagina 4"/>
          <p:cNvSpPr>
            <a:spLocks noGrp="1"/>
          </p:cNvSpPr>
          <p:nvPr>
            <p:ph type="ftr" sz="quarter" idx="3"/>
          </p:nvPr>
        </p:nvSpPr>
        <p:spPr>
          <a:xfrm>
            <a:off x="3211526" y="6338694"/>
            <a:ext cx="2976536" cy="36411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736372" y="6338694"/>
            <a:ext cx="2193237" cy="364111"/>
          </a:xfrm>
          <a:prstGeom prst="rect">
            <a:avLst/>
          </a:prstGeom>
        </p:spPr>
        <p:txBody>
          <a:bodyPr vert="horz" lIns="91440" tIns="45720" rIns="91440" bIns="45720" rtlCol="0" anchor="ctr"/>
          <a:lstStyle>
            <a:lvl1pPr algn="r">
              <a:defRPr sz="1200">
                <a:solidFill>
                  <a:schemeClr val="tx1">
                    <a:tint val="75000"/>
                  </a:schemeClr>
                </a:solidFill>
              </a:defRPr>
            </a:lvl1pPr>
          </a:lstStyle>
          <a:p>
            <a:fld id="{D27574FF-6697-1B4B-96C8-1891BE8846B0}" type="slidenum">
              <a:rPr lang="it-IT" smtClean="0"/>
              <a:pPr/>
              <a:t>‹n.›</a:t>
            </a:fld>
            <a:endParaRPr lang="it-IT"/>
          </a:p>
        </p:txBody>
      </p:sp>
    </p:spTree>
    <p:extLst>
      <p:ext uri="{BB962C8B-B14F-4D97-AF65-F5344CB8AC3E}">
        <p14:creationId xmlns:p14="http://schemas.microsoft.com/office/powerpoint/2010/main" val="2208754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CasellaDiTesto 158"/>
          <p:cNvSpPr txBox="1"/>
          <p:nvPr/>
        </p:nvSpPr>
        <p:spPr>
          <a:xfrm>
            <a:off x="6524033" y="2878960"/>
            <a:ext cx="855620" cy="307777"/>
          </a:xfrm>
          <a:prstGeom prst="rect">
            <a:avLst/>
          </a:prstGeom>
          <a:noFill/>
        </p:spPr>
        <p:txBody>
          <a:bodyPr wrap="square" rtlCol="0">
            <a:spAutoFit/>
          </a:bodyPr>
          <a:lstStyle/>
          <a:p>
            <a:pPr algn="ctr"/>
            <a:r>
              <a:rPr lang="it-IT" sz="700" dirty="0" smtClean="0"/>
              <a:t>Se il ricorso è ammissibile</a:t>
            </a:r>
          </a:p>
        </p:txBody>
      </p:sp>
      <p:sp>
        <p:nvSpPr>
          <p:cNvPr id="186" name="CasellaDiTesto 185"/>
          <p:cNvSpPr txBox="1"/>
          <p:nvPr/>
        </p:nvSpPr>
        <p:spPr>
          <a:xfrm>
            <a:off x="3311582" y="3925221"/>
            <a:ext cx="1109521" cy="307777"/>
          </a:xfrm>
          <a:prstGeom prst="rect">
            <a:avLst/>
          </a:prstGeom>
          <a:noFill/>
        </p:spPr>
        <p:txBody>
          <a:bodyPr wrap="square" rtlCol="0">
            <a:spAutoFit/>
          </a:bodyPr>
          <a:lstStyle/>
          <a:p>
            <a:pPr algn="ctr"/>
            <a:r>
              <a:rPr lang="it-IT" sz="700" b="1" dirty="0" smtClean="0"/>
              <a:t>A RICORRENTE</a:t>
            </a:r>
          </a:p>
          <a:p>
            <a:pPr algn="ctr"/>
            <a:r>
              <a:rPr lang="it-IT" sz="700" b="1" dirty="0" smtClean="0"/>
              <a:t>E RESISTENTE</a:t>
            </a:r>
          </a:p>
        </p:txBody>
      </p:sp>
      <p:sp>
        <p:nvSpPr>
          <p:cNvPr id="4" name="CasellaDiTesto 3"/>
          <p:cNvSpPr txBox="1"/>
          <p:nvPr/>
        </p:nvSpPr>
        <p:spPr>
          <a:xfrm>
            <a:off x="396483" y="1013036"/>
            <a:ext cx="2688345" cy="923330"/>
          </a:xfrm>
          <a:prstGeom prst="rect">
            <a:avLst/>
          </a:prstGeom>
          <a:noFill/>
        </p:spPr>
        <p:txBody>
          <a:bodyPr wrap="square" rtlCol="0">
            <a:spAutoFit/>
          </a:bodyPr>
          <a:lstStyle/>
          <a:p>
            <a:pPr algn="just"/>
            <a:r>
              <a:rPr lang="it-IT" sz="900" dirty="0" smtClean="0">
                <a:solidFill>
                  <a:srgbClr val="000000"/>
                </a:solidFill>
              </a:rPr>
              <a:t>Qualora vi siano soci, sezioni o altri organi del Sodalizio che ricorrono avverso il giudizio espresso da Collegi regionali dei probiviri (giudicanti in I grado), tali soggetti possono presentare ricorso al Collegio Nazionale dei Probiviri (CNP), organo giudicante in II grado.</a:t>
            </a:r>
          </a:p>
        </p:txBody>
      </p:sp>
      <p:sp>
        <p:nvSpPr>
          <p:cNvPr id="5" name="Ovale 4"/>
          <p:cNvSpPr/>
          <p:nvPr/>
        </p:nvSpPr>
        <p:spPr>
          <a:xfrm>
            <a:off x="164398" y="982094"/>
            <a:ext cx="285178" cy="296794"/>
          </a:xfrm>
          <a:prstGeom prst="ellipse">
            <a:avLst/>
          </a:prstGeom>
          <a:ln w="19050" cmpd="sng">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sz="800" b="1" dirty="0" smtClean="0"/>
              <a:t>1</a:t>
            </a:r>
          </a:p>
        </p:txBody>
      </p:sp>
      <p:cxnSp>
        <p:nvCxnSpPr>
          <p:cNvPr id="6" name="Connettore 1 5"/>
          <p:cNvCxnSpPr/>
          <p:nvPr/>
        </p:nvCxnSpPr>
        <p:spPr>
          <a:xfrm flipH="1">
            <a:off x="119600" y="467332"/>
            <a:ext cx="4" cy="6371618"/>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7" name="Processo 6"/>
          <p:cNvSpPr/>
          <p:nvPr/>
        </p:nvSpPr>
        <p:spPr>
          <a:xfrm>
            <a:off x="352935" y="531934"/>
            <a:ext cx="2454337" cy="291877"/>
          </a:xfrm>
          <a:prstGeom prst="flowChartProces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200" b="1" dirty="0" smtClean="0">
                <a:solidFill>
                  <a:srgbClr val="000000"/>
                </a:solidFill>
              </a:rPr>
              <a:t>ORGANIZZAZIONE DEL LAVORO</a:t>
            </a:r>
            <a:endParaRPr lang="it-IT" sz="1200" b="1" dirty="0">
              <a:solidFill>
                <a:srgbClr val="000000"/>
              </a:solidFill>
            </a:endParaRPr>
          </a:p>
        </p:txBody>
      </p:sp>
      <p:cxnSp>
        <p:nvCxnSpPr>
          <p:cNvPr id="8" name="Connettore 1 7"/>
          <p:cNvCxnSpPr/>
          <p:nvPr/>
        </p:nvCxnSpPr>
        <p:spPr>
          <a:xfrm>
            <a:off x="3053300" y="473683"/>
            <a:ext cx="0" cy="6365267"/>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9" name="Titolo 1"/>
          <p:cNvSpPr txBox="1">
            <a:spLocks/>
          </p:cNvSpPr>
          <p:nvPr/>
        </p:nvSpPr>
        <p:spPr>
          <a:xfrm>
            <a:off x="0" y="-25592"/>
            <a:ext cx="8961239" cy="47387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it-IT" sz="1400" b="1" dirty="0" smtClean="0">
                <a:solidFill>
                  <a:srgbClr val="000000"/>
                </a:solidFill>
              </a:rPr>
              <a:t>Scheda 26. PROCESSO “ATTIVITA’ DEL COLLEGIO NAZIONALE DEI PROBIVIRI”</a:t>
            </a:r>
            <a:endParaRPr lang="it-IT" sz="1400" b="1" dirty="0">
              <a:solidFill>
                <a:srgbClr val="000000"/>
              </a:solidFill>
            </a:endParaRPr>
          </a:p>
        </p:txBody>
      </p:sp>
      <p:cxnSp>
        <p:nvCxnSpPr>
          <p:cNvPr id="10" name="Connettore 1 9"/>
          <p:cNvCxnSpPr/>
          <p:nvPr/>
        </p:nvCxnSpPr>
        <p:spPr>
          <a:xfrm>
            <a:off x="119603" y="893623"/>
            <a:ext cx="9188567" cy="0"/>
          </a:xfrm>
          <a:prstGeom prst="line">
            <a:avLst/>
          </a:prstGeom>
          <a:ln w="3175" cmpd="sng"/>
          <a:effectLst/>
        </p:spPr>
        <p:style>
          <a:lnRef idx="2">
            <a:schemeClr val="dk1"/>
          </a:lnRef>
          <a:fillRef idx="0">
            <a:schemeClr val="dk1"/>
          </a:fillRef>
          <a:effectRef idx="1">
            <a:schemeClr val="dk1"/>
          </a:effectRef>
          <a:fontRef idx="minor">
            <a:schemeClr val="tx1"/>
          </a:fontRef>
        </p:style>
      </p:cxnSp>
      <p:pic>
        <p:nvPicPr>
          <p:cNvPr id="11" name="Immagine 10" descr="logo_cai.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61239" y="-21317"/>
            <a:ext cx="443012" cy="477212"/>
          </a:xfrm>
          <a:prstGeom prst="rect">
            <a:avLst/>
          </a:prstGeom>
        </p:spPr>
      </p:pic>
      <p:cxnSp>
        <p:nvCxnSpPr>
          <p:cNvPr id="12" name="Connettore 1 11"/>
          <p:cNvCxnSpPr/>
          <p:nvPr/>
        </p:nvCxnSpPr>
        <p:spPr>
          <a:xfrm>
            <a:off x="119600" y="470482"/>
            <a:ext cx="9194918" cy="0"/>
          </a:xfrm>
          <a:prstGeom prst="line">
            <a:avLst/>
          </a:prstGeom>
          <a:ln w="3175" cmpd="sng">
            <a:solidFill>
              <a:schemeClr val="tx1"/>
            </a:solidFill>
          </a:ln>
        </p:spPr>
        <p:style>
          <a:lnRef idx="1">
            <a:schemeClr val="dk1"/>
          </a:lnRef>
          <a:fillRef idx="0">
            <a:schemeClr val="dk1"/>
          </a:fillRef>
          <a:effectRef idx="0">
            <a:schemeClr val="dk1"/>
          </a:effectRef>
          <a:fontRef idx="minor">
            <a:schemeClr val="tx1"/>
          </a:fontRef>
        </p:style>
      </p:cxnSp>
      <p:cxnSp>
        <p:nvCxnSpPr>
          <p:cNvPr id="13" name="Connettore 1 12"/>
          <p:cNvCxnSpPr/>
          <p:nvPr/>
        </p:nvCxnSpPr>
        <p:spPr>
          <a:xfrm flipH="1">
            <a:off x="5317131" y="468788"/>
            <a:ext cx="1" cy="6368467"/>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6" name="CasellaDiTesto 15"/>
          <p:cNvSpPr txBox="1"/>
          <p:nvPr/>
        </p:nvSpPr>
        <p:spPr>
          <a:xfrm>
            <a:off x="396483" y="2064959"/>
            <a:ext cx="2688345" cy="923330"/>
          </a:xfrm>
          <a:prstGeom prst="rect">
            <a:avLst/>
          </a:prstGeom>
          <a:noFill/>
        </p:spPr>
        <p:txBody>
          <a:bodyPr wrap="square" rtlCol="0">
            <a:spAutoFit/>
          </a:bodyPr>
          <a:lstStyle/>
          <a:p>
            <a:pPr algn="just"/>
            <a:r>
              <a:rPr lang="it-IT" sz="900" dirty="0" smtClean="0">
                <a:solidFill>
                  <a:srgbClr val="000000"/>
                </a:solidFill>
              </a:rPr>
              <a:t>Il ricorso (già protocollato in entrata – vedi processo </a:t>
            </a:r>
            <a:r>
              <a:rPr lang="it-IT" sz="900" dirty="0" smtClean="0">
                <a:solidFill>
                  <a:srgbClr val="000000"/>
                </a:solidFill>
              </a:rPr>
              <a:t>19</a:t>
            </a:r>
            <a:r>
              <a:rPr lang="it-IT" sz="900" dirty="0" smtClean="0">
                <a:solidFill>
                  <a:srgbClr val="000000"/>
                </a:solidFill>
              </a:rPr>
              <a:t>) </a:t>
            </a:r>
            <a:r>
              <a:rPr lang="it-IT" sz="900" dirty="0" smtClean="0">
                <a:solidFill>
                  <a:srgbClr val="000000"/>
                </a:solidFill>
              </a:rPr>
              <a:t>viene numerato dalla Segreteria del CNP e trasmesso immediatamente al Presidente del CNP. Inoltre tale Segreteria lo inserisce in un apposito registro dove annota lo stato di avanzamento della pratica. </a:t>
            </a:r>
          </a:p>
        </p:txBody>
      </p:sp>
      <p:sp>
        <p:nvSpPr>
          <p:cNvPr id="17" name="Ovale 16"/>
          <p:cNvSpPr/>
          <p:nvPr/>
        </p:nvSpPr>
        <p:spPr>
          <a:xfrm>
            <a:off x="164398" y="2034017"/>
            <a:ext cx="285178" cy="296794"/>
          </a:xfrm>
          <a:prstGeom prst="ellipse">
            <a:avLst/>
          </a:prstGeom>
          <a:ln w="19050" cmpd="sng">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sz="800" b="1" dirty="0"/>
              <a:t>2</a:t>
            </a:r>
            <a:endParaRPr lang="it-IT" sz="800" b="1" dirty="0" smtClean="0"/>
          </a:p>
        </p:txBody>
      </p:sp>
      <p:sp>
        <p:nvSpPr>
          <p:cNvPr id="21" name="CasellaDiTesto 20"/>
          <p:cNvSpPr txBox="1"/>
          <p:nvPr/>
        </p:nvSpPr>
        <p:spPr>
          <a:xfrm>
            <a:off x="396483" y="3115735"/>
            <a:ext cx="2688345" cy="646331"/>
          </a:xfrm>
          <a:prstGeom prst="rect">
            <a:avLst/>
          </a:prstGeom>
          <a:noFill/>
        </p:spPr>
        <p:txBody>
          <a:bodyPr wrap="square" rtlCol="0">
            <a:spAutoFit/>
          </a:bodyPr>
          <a:lstStyle/>
          <a:p>
            <a:pPr algn="just"/>
            <a:r>
              <a:rPr lang="it-IT" sz="900" dirty="0" smtClean="0">
                <a:solidFill>
                  <a:srgbClr val="000000"/>
                </a:solidFill>
              </a:rPr>
              <a:t>Qualora il Presidente del CNP non ritenga ammissibile il ricorso redige un dispositivo che la Segreteria del CNP trasmetterà al ricorrente per raccomandata A.R., chiudendo e archiviando la pratica.</a:t>
            </a:r>
          </a:p>
        </p:txBody>
      </p:sp>
      <p:sp>
        <p:nvSpPr>
          <p:cNvPr id="22" name="Ovale 21"/>
          <p:cNvSpPr/>
          <p:nvPr/>
        </p:nvSpPr>
        <p:spPr>
          <a:xfrm>
            <a:off x="164398" y="3084793"/>
            <a:ext cx="285178" cy="296794"/>
          </a:xfrm>
          <a:prstGeom prst="ellipse">
            <a:avLst/>
          </a:prstGeom>
          <a:ln w="19050" cmpd="sng">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sz="800" b="1" dirty="0" smtClean="0"/>
              <a:t>3</a:t>
            </a:r>
          </a:p>
        </p:txBody>
      </p:sp>
      <p:sp>
        <p:nvSpPr>
          <p:cNvPr id="24" name="CasellaDiTesto 23"/>
          <p:cNvSpPr txBox="1"/>
          <p:nvPr/>
        </p:nvSpPr>
        <p:spPr>
          <a:xfrm>
            <a:off x="396483" y="5079095"/>
            <a:ext cx="2688345" cy="507831"/>
          </a:xfrm>
          <a:prstGeom prst="rect">
            <a:avLst/>
          </a:prstGeom>
          <a:noFill/>
        </p:spPr>
        <p:txBody>
          <a:bodyPr wrap="square" rtlCol="0">
            <a:spAutoFit/>
          </a:bodyPr>
          <a:lstStyle/>
          <a:p>
            <a:pPr algn="just"/>
            <a:r>
              <a:rPr lang="it-IT" sz="900" dirty="0" smtClean="0">
                <a:solidFill>
                  <a:srgbClr val="000000"/>
                </a:solidFill>
              </a:rPr>
              <a:t>La Segreteria del CNP richiede il fascicolo di primo grado al Collegio Regionale dei Probiviri e, una volta ricevuto, lo invia ai componenti il CNP.</a:t>
            </a:r>
          </a:p>
        </p:txBody>
      </p:sp>
      <p:sp>
        <p:nvSpPr>
          <p:cNvPr id="25" name="Ovale 24"/>
          <p:cNvSpPr/>
          <p:nvPr/>
        </p:nvSpPr>
        <p:spPr>
          <a:xfrm>
            <a:off x="164398" y="5048153"/>
            <a:ext cx="285178" cy="296794"/>
          </a:xfrm>
          <a:prstGeom prst="ellipse">
            <a:avLst/>
          </a:prstGeom>
          <a:ln w="19050" cmpd="sng">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sz="800" b="1" dirty="0"/>
              <a:t>5</a:t>
            </a:r>
            <a:endParaRPr lang="it-IT" sz="800" b="1" dirty="0" smtClean="0"/>
          </a:p>
        </p:txBody>
      </p:sp>
      <p:sp>
        <p:nvSpPr>
          <p:cNvPr id="32" name="Titolo 1"/>
          <p:cNvSpPr txBox="1">
            <a:spLocks/>
          </p:cNvSpPr>
          <p:nvPr/>
        </p:nvSpPr>
        <p:spPr>
          <a:xfrm>
            <a:off x="3053303" y="476974"/>
            <a:ext cx="2263828" cy="407969"/>
          </a:xfrm>
          <a:prstGeom prst="rect">
            <a:avLst/>
          </a:prstGeom>
        </p:spPr>
        <p:txBody>
          <a:bodyPr vert="horz" lIns="36000" tIns="45720" rIns="3600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it-IT" sz="1200" b="1" dirty="0" smtClean="0">
                <a:solidFill>
                  <a:srgbClr val="000000"/>
                </a:solidFill>
              </a:rPr>
              <a:t>Segreteria del Collegio Nazionale dei Probiviri</a:t>
            </a:r>
            <a:endParaRPr lang="it-IT" sz="1200" b="1" dirty="0">
              <a:solidFill>
                <a:srgbClr val="000000"/>
              </a:solidFill>
            </a:endParaRPr>
          </a:p>
        </p:txBody>
      </p:sp>
      <p:cxnSp>
        <p:nvCxnSpPr>
          <p:cNvPr id="35" name="Connettore 1 34"/>
          <p:cNvCxnSpPr/>
          <p:nvPr/>
        </p:nvCxnSpPr>
        <p:spPr>
          <a:xfrm flipH="1">
            <a:off x="9308167" y="470483"/>
            <a:ext cx="6360" cy="6381308"/>
          </a:xfrm>
          <a:prstGeom prst="line">
            <a:avLst/>
          </a:prstGeom>
          <a:ln w="3175" cmpd="sng"/>
          <a:effectLst/>
        </p:spPr>
        <p:style>
          <a:lnRef idx="2">
            <a:schemeClr val="dk1"/>
          </a:lnRef>
          <a:fillRef idx="0">
            <a:schemeClr val="dk1"/>
          </a:fillRef>
          <a:effectRef idx="1">
            <a:schemeClr val="dk1"/>
          </a:effectRef>
          <a:fontRef idx="minor">
            <a:schemeClr val="tx1"/>
          </a:fontRef>
        </p:style>
      </p:cxnSp>
      <p:cxnSp>
        <p:nvCxnSpPr>
          <p:cNvPr id="111" name="Connettore 1 110"/>
          <p:cNvCxnSpPr/>
          <p:nvPr/>
        </p:nvCxnSpPr>
        <p:spPr>
          <a:xfrm>
            <a:off x="7496765" y="476974"/>
            <a:ext cx="0" cy="6374817"/>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14" name="Titolo 1"/>
          <p:cNvSpPr txBox="1">
            <a:spLocks/>
          </p:cNvSpPr>
          <p:nvPr/>
        </p:nvSpPr>
        <p:spPr>
          <a:xfrm>
            <a:off x="7496766" y="467186"/>
            <a:ext cx="1817751" cy="407969"/>
          </a:xfrm>
          <a:prstGeom prst="rect">
            <a:avLst/>
          </a:prstGeom>
        </p:spPr>
        <p:txBody>
          <a:bodyPr vert="horz" lIns="36000" tIns="45720" rIns="3600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it-IT" sz="1200" b="1" dirty="0" smtClean="0">
                <a:solidFill>
                  <a:srgbClr val="000000"/>
                </a:solidFill>
              </a:rPr>
              <a:t>Estensore</a:t>
            </a:r>
            <a:endParaRPr lang="it-IT" sz="1200" b="1" dirty="0">
              <a:solidFill>
                <a:srgbClr val="000000"/>
              </a:solidFill>
            </a:endParaRPr>
          </a:p>
        </p:txBody>
      </p:sp>
      <p:sp>
        <p:nvSpPr>
          <p:cNvPr id="117" name="Text Box 7"/>
          <p:cNvSpPr txBox="1">
            <a:spLocks noChangeArrowheads="1"/>
          </p:cNvSpPr>
          <p:nvPr/>
        </p:nvSpPr>
        <p:spPr bwMode="auto">
          <a:xfrm>
            <a:off x="12700" y="6681685"/>
            <a:ext cx="9404251" cy="200055"/>
          </a:xfrm>
          <a:prstGeom prst="rect">
            <a:avLst/>
          </a:prstGeom>
          <a:noFill/>
          <a:ln w="9525">
            <a:noFill/>
            <a:miter lim="800000"/>
            <a:headEnd/>
            <a:tailEnd/>
          </a:ln>
        </p:spPr>
        <p:txBody>
          <a:bodyPr wrap="square">
            <a:spAutoFit/>
          </a:bodyPr>
          <a:lstStyle/>
          <a:p>
            <a:pPr algn="ctr">
              <a:spcBef>
                <a:spcPct val="50000"/>
              </a:spcBef>
            </a:pPr>
            <a:r>
              <a:rPr lang="it-IT" sz="700" dirty="0"/>
              <a:t>Elaborato da Soa S.r.l. – Strategie e </a:t>
            </a:r>
            <a:r>
              <a:rPr lang="it-IT" sz="700" dirty="0" smtClean="0"/>
              <a:t>Organizzazione Aziendale                  </a:t>
            </a:r>
            <a:r>
              <a:rPr lang="it-IT" sz="700" b="1" dirty="0" smtClean="0"/>
              <a:t>Anno 2014</a:t>
            </a:r>
            <a:endParaRPr lang="it-IT" sz="700" b="1" dirty="0"/>
          </a:p>
        </p:txBody>
      </p:sp>
      <p:sp>
        <p:nvSpPr>
          <p:cNvPr id="92" name="Processo 91"/>
          <p:cNvSpPr/>
          <p:nvPr/>
        </p:nvSpPr>
        <p:spPr>
          <a:xfrm>
            <a:off x="4298949" y="2096709"/>
            <a:ext cx="874835" cy="303591"/>
          </a:xfrm>
          <a:prstGeom prst="flowChartProcess">
            <a:avLst/>
          </a:prstGeom>
        </p:spPr>
        <p:style>
          <a:lnRef idx="1">
            <a:schemeClr val="accent3"/>
          </a:lnRef>
          <a:fillRef idx="2">
            <a:schemeClr val="accent3"/>
          </a:fillRef>
          <a:effectRef idx="1">
            <a:schemeClr val="accent3"/>
          </a:effectRef>
          <a:fontRef idx="minor">
            <a:schemeClr val="dk1"/>
          </a:fontRef>
        </p:style>
        <p:txBody>
          <a:bodyPr lIns="36000" rIns="36000" rtlCol="0" anchor="ctr"/>
          <a:lstStyle/>
          <a:p>
            <a:pPr algn="ctr"/>
            <a:r>
              <a:rPr lang="it-IT" sz="800" dirty="0" smtClean="0"/>
              <a:t>NUMERAZIONE RICORSO</a:t>
            </a:r>
            <a:endParaRPr lang="it-IT" sz="800" dirty="0"/>
          </a:p>
        </p:txBody>
      </p:sp>
      <p:sp>
        <p:nvSpPr>
          <p:cNvPr id="99" name="CasellaDiTesto 98"/>
          <p:cNvSpPr txBox="1"/>
          <p:nvPr/>
        </p:nvSpPr>
        <p:spPr>
          <a:xfrm>
            <a:off x="2751745" y="1097849"/>
            <a:ext cx="1109521" cy="307777"/>
          </a:xfrm>
          <a:prstGeom prst="rect">
            <a:avLst/>
          </a:prstGeom>
          <a:noFill/>
        </p:spPr>
        <p:txBody>
          <a:bodyPr wrap="square" rtlCol="0">
            <a:spAutoFit/>
          </a:bodyPr>
          <a:lstStyle/>
          <a:p>
            <a:pPr algn="ctr"/>
            <a:r>
              <a:rPr lang="it-IT" sz="700" b="1" dirty="0" smtClean="0"/>
              <a:t>DA </a:t>
            </a:r>
          </a:p>
          <a:p>
            <a:pPr algn="ctr"/>
            <a:r>
              <a:rPr lang="it-IT" sz="700" b="1" dirty="0" smtClean="0"/>
              <a:t>RICORRENTE</a:t>
            </a:r>
          </a:p>
        </p:txBody>
      </p:sp>
      <p:cxnSp>
        <p:nvCxnSpPr>
          <p:cNvPr id="105" name="Connettore 1 104"/>
          <p:cNvCxnSpPr/>
          <p:nvPr/>
        </p:nvCxnSpPr>
        <p:spPr>
          <a:xfrm flipV="1">
            <a:off x="3569570" y="1158508"/>
            <a:ext cx="0" cy="329134"/>
          </a:xfrm>
          <a:prstGeom prst="line">
            <a:avLst/>
          </a:prstGeom>
          <a:ln w="12700" cmpd="sng"/>
          <a:effectLst/>
        </p:spPr>
        <p:style>
          <a:lnRef idx="2">
            <a:schemeClr val="dk1"/>
          </a:lnRef>
          <a:fillRef idx="0">
            <a:schemeClr val="dk1"/>
          </a:fillRef>
          <a:effectRef idx="1">
            <a:schemeClr val="dk1"/>
          </a:effectRef>
          <a:fontRef idx="minor">
            <a:schemeClr val="tx1"/>
          </a:fontRef>
        </p:style>
      </p:cxnSp>
      <p:cxnSp>
        <p:nvCxnSpPr>
          <p:cNvPr id="106" name="Connettore 1 105"/>
          <p:cNvCxnSpPr/>
          <p:nvPr/>
        </p:nvCxnSpPr>
        <p:spPr>
          <a:xfrm flipH="1">
            <a:off x="3045438" y="1363291"/>
            <a:ext cx="517782" cy="0"/>
          </a:xfrm>
          <a:prstGeom prst="line">
            <a:avLst/>
          </a:prstGeom>
          <a:ln w="12700" cmpd="sng"/>
          <a:effectLst/>
        </p:spPr>
        <p:style>
          <a:lnRef idx="2">
            <a:schemeClr val="dk1"/>
          </a:lnRef>
          <a:fillRef idx="0">
            <a:schemeClr val="dk1"/>
          </a:fillRef>
          <a:effectRef idx="1">
            <a:schemeClr val="dk1"/>
          </a:effectRef>
          <a:fontRef idx="minor">
            <a:schemeClr val="tx1"/>
          </a:fontRef>
        </p:style>
      </p:cxnSp>
      <p:sp>
        <p:nvSpPr>
          <p:cNvPr id="130" name="Ovale 129"/>
          <p:cNvSpPr/>
          <p:nvPr/>
        </p:nvSpPr>
        <p:spPr>
          <a:xfrm>
            <a:off x="3931116" y="2103059"/>
            <a:ext cx="285178" cy="296794"/>
          </a:xfrm>
          <a:prstGeom prst="ellipse">
            <a:avLst/>
          </a:prstGeom>
          <a:ln w="19050" cmpd="sng">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sz="800" b="1" dirty="0"/>
              <a:t>2</a:t>
            </a:r>
            <a:endParaRPr lang="it-IT" sz="800" b="1" dirty="0" smtClean="0"/>
          </a:p>
        </p:txBody>
      </p:sp>
      <p:sp>
        <p:nvSpPr>
          <p:cNvPr id="217" name="CasellaDiTesto 216"/>
          <p:cNvSpPr txBox="1"/>
          <p:nvPr/>
        </p:nvSpPr>
        <p:spPr>
          <a:xfrm>
            <a:off x="5619995" y="2878960"/>
            <a:ext cx="855620" cy="307777"/>
          </a:xfrm>
          <a:prstGeom prst="rect">
            <a:avLst/>
          </a:prstGeom>
          <a:noFill/>
        </p:spPr>
        <p:txBody>
          <a:bodyPr wrap="square" rtlCol="0">
            <a:spAutoFit/>
          </a:bodyPr>
          <a:lstStyle/>
          <a:p>
            <a:pPr algn="ctr"/>
            <a:r>
              <a:rPr lang="it-IT" sz="700" dirty="0" smtClean="0"/>
              <a:t>Se il ricorso è inammissibile</a:t>
            </a:r>
          </a:p>
        </p:txBody>
      </p:sp>
      <p:sp>
        <p:nvSpPr>
          <p:cNvPr id="96" name="Ovale 95"/>
          <p:cNvSpPr/>
          <p:nvPr/>
        </p:nvSpPr>
        <p:spPr>
          <a:xfrm>
            <a:off x="3155682" y="1425341"/>
            <a:ext cx="285178" cy="296794"/>
          </a:xfrm>
          <a:prstGeom prst="ellipse">
            <a:avLst/>
          </a:prstGeom>
          <a:ln w="19050" cmpd="sng">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sz="800" b="1" dirty="0" smtClean="0"/>
              <a:t>1</a:t>
            </a:r>
          </a:p>
        </p:txBody>
      </p:sp>
      <p:cxnSp>
        <p:nvCxnSpPr>
          <p:cNvPr id="129" name="Connettore 1 128"/>
          <p:cNvCxnSpPr>
            <a:stCxn id="123" idx="2"/>
            <a:endCxn id="125" idx="0"/>
          </p:cNvCxnSpPr>
          <p:nvPr/>
        </p:nvCxnSpPr>
        <p:spPr>
          <a:xfrm flipH="1">
            <a:off x="6526355" y="2851491"/>
            <a:ext cx="2577" cy="118383"/>
          </a:xfrm>
          <a:prstGeom prst="line">
            <a:avLst/>
          </a:prstGeom>
          <a:ln w="9525" cmpd="sng">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142" name="Documento multiplo 141"/>
          <p:cNvSpPr/>
          <p:nvPr/>
        </p:nvSpPr>
        <p:spPr>
          <a:xfrm>
            <a:off x="3625041" y="1078799"/>
            <a:ext cx="708287" cy="475889"/>
          </a:xfrm>
          <a:prstGeom prst="flowChartMultidocument">
            <a:avLst/>
          </a:prstGeom>
          <a:ln/>
        </p:spPr>
        <p:style>
          <a:lnRef idx="1">
            <a:schemeClr val="accent1"/>
          </a:lnRef>
          <a:fillRef idx="2">
            <a:schemeClr val="accent1"/>
          </a:fillRef>
          <a:effectRef idx="1">
            <a:schemeClr val="accent1"/>
          </a:effectRef>
          <a:fontRef idx="minor">
            <a:schemeClr val="dk1"/>
          </a:fontRef>
        </p:style>
        <p:txBody>
          <a:bodyPr lIns="0" tIns="0" rIns="0" anchor="ctr" anchorCtr="0"/>
          <a:lstStyle/>
          <a:p>
            <a:pPr algn="ctr"/>
            <a:r>
              <a:rPr lang="it-IT" sz="800" dirty="0" smtClean="0"/>
              <a:t>RICORSO </a:t>
            </a:r>
          </a:p>
          <a:p>
            <a:pPr algn="ctr"/>
            <a:r>
              <a:rPr lang="it-IT" sz="700" dirty="0" smtClean="0"/>
              <a:t>E RELATIVI DOCUMENTI</a:t>
            </a:r>
          </a:p>
        </p:txBody>
      </p:sp>
      <p:cxnSp>
        <p:nvCxnSpPr>
          <p:cNvPr id="152" name="Connettore 4 151"/>
          <p:cNvCxnSpPr>
            <a:stCxn id="142" idx="3"/>
            <a:endCxn id="92" idx="0"/>
          </p:cNvCxnSpPr>
          <p:nvPr/>
        </p:nvCxnSpPr>
        <p:spPr>
          <a:xfrm>
            <a:off x="4333328" y="1316744"/>
            <a:ext cx="403039" cy="779965"/>
          </a:xfrm>
          <a:prstGeom prst="bentConnector2">
            <a:avLst/>
          </a:prstGeom>
          <a:ln w="9525">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61" name="Connettore 2 160"/>
          <p:cNvCxnSpPr>
            <a:stCxn id="209" idx="1"/>
            <a:endCxn id="135" idx="3"/>
          </p:cNvCxnSpPr>
          <p:nvPr/>
        </p:nvCxnSpPr>
        <p:spPr>
          <a:xfrm flipH="1">
            <a:off x="4821009" y="3505567"/>
            <a:ext cx="570141" cy="0"/>
          </a:xfrm>
          <a:prstGeom prst="straightConnector1">
            <a:avLst/>
          </a:prstGeom>
          <a:ln w="9525">
            <a:solidFill>
              <a:schemeClr val="tx1"/>
            </a:solidFill>
            <a:headEnd type="none"/>
            <a:tailEnd type="arrow"/>
          </a:ln>
          <a:effectLst/>
        </p:spPr>
        <p:style>
          <a:lnRef idx="2">
            <a:schemeClr val="accent1"/>
          </a:lnRef>
          <a:fillRef idx="0">
            <a:schemeClr val="accent1"/>
          </a:fillRef>
          <a:effectRef idx="1">
            <a:schemeClr val="accent1"/>
          </a:effectRef>
          <a:fontRef idx="minor">
            <a:schemeClr val="tx1"/>
          </a:fontRef>
        </p:style>
      </p:cxnSp>
      <p:sp>
        <p:nvSpPr>
          <p:cNvPr id="178" name="Titolo 1"/>
          <p:cNvSpPr txBox="1">
            <a:spLocks/>
          </p:cNvSpPr>
          <p:nvPr/>
        </p:nvSpPr>
        <p:spPr>
          <a:xfrm>
            <a:off x="5317130" y="473683"/>
            <a:ext cx="2179635" cy="407969"/>
          </a:xfrm>
          <a:prstGeom prst="rect">
            <a:avLst/>
          </a:prstGeom>
        </p:spPr>
        <p:txBody>
          <a:bodyPr vert="horz" lIns="36000" tIns="45720" rIns="3600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it-IT" sz="1200" b="1" dirty="0" smtClean="0">
                <a:solidFill>
                  <a:srgbClr val="000000"/>
                </a:solidFill>
              </a:rPr>
              <a:t>Collegio Nazionale dei Probiviri</a:t>
            </a:r>
            <a:endParaRPr lang="it-IT" sz="1200" b="1" dirty="0">
              <a:solidFill>
                <a:srgbClr val="000000"/>
              </a:solidFill>
            </a:endParaRPr>
          </a:p>
        </p:txBody>
      </p:sp>
      <p:sp>
        <p:nvSpPr>
          <p:cNvPr id="199" name="CasellaDiTesto 198"/>
          <p:cNvSpPr txBox="1"/>
          <p:nvPr/>
        </p:nvSpPr>
        <p:spPr>
          <a:xfrm>
            <a:off x="396483" y="3889458"/>
            <a:ext cx="2688345" cy="1061829"/>
          </a:xfrm>
          <a:prstGeom prst="rect">
            <a:avLst/>
          </a:prstGeom>
          <a:noFill/>
        </p:spPr>
        <p:txBody>
          <a:bodyPr wrap="square" rtlCol="0">
            <a:spAutoFit/>
          </a:bodyPr>
          <a:lstStyle/>
          <a:p>
            <a:pPr algn="just"/>
            <a:r>
              <a:rPr lang="it-IT" sz="900" dirty="0" smtClean="0">
                <a:solidFill>
                  <a:srgbClr val="000000"/>
                </a:solidFill>
              </a:rPr>
              <a:t>Qualora il Presidente del CNP ritenga ammissibile il ricorso trasmette alla Segreteria del CNP il documento di fissazione dell’udienza, firmato elettronicamente.</a:t>
            </a:r>
          </a:p>
          <a:p>
            <a:pPr algn="just"/>
            <a:r>
              <a:rPr lang="it-IT" sz="900" dirty="0" smtClean="0">
                <a:solidFill>
                  <a:srgbClr val="000000"/>
                </a:solidFill>
              </a:rPr>
              <a:t>Quindi la Segreteria manda il documento di fissazione dell’udienza</a:t>
            </a:r>
            <a:r>
              <a:rPr lang="it-IT" sz="900" dirty="0">
                <a:solidFill>
                  <a:srgbClr val="000000"/>
                </a:solidFill>
              </a:rPr>
              <a:t> </a:t>
            </a:r>
            <a:r>
              <a:rPr lang="it-IT" sz="900" dirty="0" smtClean="0">
                <a:solidFill>
                  <a:srgbClr val="000000"/>
                </a:solidFill>
              </a:rPr>
              <a:t>unitamente alla </a:t>
            </a:r>
            <a:r>
              <a:rPr lang="it-IT" sz="900" dirty="0">
                <a:solidFill>
                  <a:srgbClr val="000000"/>
                </a:solidFill>
              </a:rPr>
              <a:t>documentazione del </a:t>
            </a:r>
            <a:r>
              <a:rPr lang="it-IT" sz="900" dirty="0" smtClean="0">
                <a:solidFill>
                  <a:srgbClr val="000000"/>
                </a:solidFill>
              </a:rPr>
              <a:t>ricorso al ricorrente, al resistente e a </a:t>
            </a:r>
            <a:r>
              <a:rPr lang="it-IT" sz="900" dirty="0">
                <a:solidFill>
                  <a:srgbClr val="000000"/>
                </a:solidFill>
              </a:rPr>
              <a:t>tutti i </a:t>
            </a:r>
            <a:r>
              <a:rPr lang="it-IT" sz="900" dirty="0" smtClean="0">
                <a:solidFill>
                  <a:srgbClr val="000000"/>
                </a:solidFill>
              </a:rPr>
              <a:t>Probiviri </a:t>
            </a:r>
            <a:r>
              <a:rPr lang="it-IT" sz="900" dirty="0">
                <a:solidFill>
                  <a:srgbClr val="000000"/>
                </a:solidFill>
              </a:rPr>
              <a:t>.</a:t>
            </a:r>
          </a:p>
        </p:txBody>
      </p:sp>
      <p:sp>
        <p:nvSpPr>
          <p:cNvPr id="200" name="Ovale 199"/>
          <p:cNvSpPr/>
          <p:nvPr/>
        </p:nvSpPr>
        <p:spPr>
          <a:xfrm>
            <a:off x="164398" y="3858516"/>
            <a:ext cx="285178" cy="296794"/>
          </a:xfrm>
          <a:prstGeom prst="ellipse">
            <a:avLst/>
          </a:prstGeom>
          <a:ln w="19050" cmpd="sng">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sz="800" b="1" dirty="0"/>
              <a:t>4</a:t>
            </a:r>
            <a:endParaRPr lang="it-IT" sz="800" b="1" dirty="0" smtClean="0"/>
          </a:p>
        </p:txBody>
      </p:sp>
      <p:sp>
        <p:nvSpPr>
          <p:cNvPr id="205" name="Ovale 204"/>
          <p:cNvSpPr/>
          <p:nvPr/>
        </p:nvSpPr>
        <p:spPr>
          <a:xfrm>
            <a:off x="5391150" y="2937935"/>
            <a:ext cx="285178" cy="296794"/>
          </a:xfrm>
          <a:prstGeom prst="ellipse">
            <a:avLst/>
          </a:prstGeom>
          <a:ln w="19050" cmpd="sng">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sz="800" b="1" dirty="0" smtClean="0"/>
              <a:t>3</a:t>
            </a:r>
          </a:p>
        </p:txBody>
      </p:sp>
      <p:cxnSp>
        <p:nvCxnSpPr>
          <p:cNvPr id="206" name="Connettore 4 205"/>
          <p:cNvCxnSpPr>
            <a:stCxn id="92" idx="3"/>
            <a:endCxn id="123" idx="0"/>
          </p:cNvCxnSpPr>
          <p:nvPr/>
        </p:nvCxnSpPr>
        <p:spPr>
          <a:xfrm>
            <a:off x="5173784" y="2248505"/>
            <a:ext cx="1453128" cy="145119"/>
          </a:xfrm>
          <a:prstGeom prst="bentConnector2">
            <a:avLst/>
          </a:prstGeom>
          <a:ln w="95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07" name="CasellaDiTesto 206"/>
          <p:cNvSpPr txBox="1"/>
          <p:nvPr/>
        </p:nvSpPr>
        <p:spPr>
          <a:xfrm>
            <a:off x="5416324" y="2080184"/>
            <a:ext cx="1109521" cy="200055"/>
          </a:xfrm>
          <a:prstGeom prst="rect">
            <a:avLst/>
          </a:prstGeom>
          <a:noFill/>
        </p:spPr>
        <p:txBody>
          <a:bodyPr wrap="square" rtlCol="0">
            <a:spAutoFit/>
          </a:bodyPr>
          <a:lstStyle/>
          <a:p>
            <a:pPr algn="ctr"/>
            <a:r>
              <a:rPr lang="it-IT" sz="700" b="1" dirty="0" smtClean="0"/>
              <a:t>A PRESIDENTE</a:t>
            </a:r>
          </a:p>
        </p:txBody>
      </p:sp>
      <p:sp>
        <p:nvSpPr>
          <p:cNvPr id="209" name="Documento 208"/>
          <p:cNvSpPr/>
          <p:nvPr/>
        </p:nvSpPr>
        <p:spPr>
          <a:xfrm>
            <a:off x="5391150" y="3299828"/>
            <a:ext cx="755650" cy="411478"/>
          </a:xfrm>
          <a:prstGeom prst="flowChartDocument">
            <a:avLst/>
          </a:prstGeom>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r>
              <a:rPr lang="it-IT" sz="800" dirty="0" smtClean="0"/>
              <a:t>DISPOSITIVO DI </a:t>
            </a:r>
          </a:p>
          <a:p>
            <a:pPr algn="ctr"/>
            <a:r>
              <a:rPr lang="it-IT" sz="800" dirty="0" smtClean="0"/>
              <a:t>INAMMISSIBILITÁ </a:t>
            </a:r>
          </a:p>
        </p:txBody>
      </p:sp>
      <p:sp>
        <p:nvSpPr>
          <p:cNvPr id="85" name="CasellaDiTesto 84"/>
          <p:cNvSpPr txBox="1"/>
          <p:nvPr/>
        </p:nvSpPr>
        <p:spPr>
          <a:xfrm>
            <a:off x="396483" y="5720850"/>
            <a:ext cx="2688345" cy="784830"/>
          </a:xfrm>
          <a:prstGeom prst="rect">
            <a:avLst/>
          </a:prstGeom>
          <a:noFill/>
        </p:spPr>
        <p:txBody>
          <a:bodyPr wrap="square" rtlCol="0">
            <a:spAutoFit/>
          </a:bodyPr>
          <a:lstStyle/>
          <a:p>
            <a:pPr algn="just"/>
            <a:r>
              <a:rPr lang="it-IT" sz="900" dirty="0" smtClean="0">
                <a:solidFill>
                  <a:srgbClr val="000000"/>
                </a:solidFill>
              </a:rPr>
              <a:t>Il giorno dell’udienza, fissata entro i termini previsti dall’ordinamento interno, vengono ascoltati sia il resistente sia il ricorrente e la Segreteria del CNP redige il verbale, lo sottopone alla firma del CNP e, successivamente, lo archivia.</a:t>
            </a:r>
          </a:p>
        </p:txBody>
      </p:sp>
      <p:sp>
        <p:nvSpPr>
          <p:cNvPr id="86" name="Ovale 85"/>
          <p:cNvSpPr/>
          <p:nvPr/>
        </p:nvSpPr>
        <p:spPr>
          <a:xfrm>
            <a:off x="164398" y="5689908"/>
            <a:ext cx="285178" cy="296794"/>
          </a:xfrm>
          <a:prstGeom prst="ellipse">
            <a:avLst/>
          </a:prstGeom>
          <a:ln w="19050" cmpd="sng">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sz="800" b="1" dirty="0"/>
              <a:t>6</a:t>
            </a:r>
            <a:endParaRPr lang="it-IT" sz="800" b="1" dirty="0" smtClean="0"/>
          </a:p>
        </p:txBody>
      </p:sp>
      <p:sp>
        <p:nvSpPr>
          <p:cNvPr id="116" name="Processo 115"/>
          <p:cNvSpPr/>
          <p:nvPr/>
        </p:nvSpPr>
        <p:spPr>
          <a:xfrm>
            <a:off x="3210368" y="2448932"/>
            <a:ext cx="1032546" cy="350057"/>
          </a:xfrm>
          <a:prstGeom prst="flowChartProcess">
            <a:avLst/>
          </a:prstGeom>
        </p:spPr>
        <p:style>
          <a:lnRef idx="1">
            <a:schemeClr val="accent3"/>
          </a:lnRef>
          <a:fillRef idx="2">
            <a:schemeClr val="accent3"/>
          </a:fillRef>
          <a:effectRef idx="1">
            <a:schemeClr val="accent3"/>
          </a:effectRef>
          <a:fontRef idx="minor">
            <a:schemeClr val="dk1"/>
          </a:fontRef>
        </p:style>
        <p:txBody>
          <a:bodyPr lIns="36000" rIns="36000" rtlCol="0" anchor="ctr"/>
          <a:lstStyle/>
          <a:p>
            <a:pPr algn="ctr"/>
            <a:r>
              <a:rPr lang="it-IT" sz="800" dirty="0" smtClean="0"/>
              <a:t>INSERIMENTO PRATICA IN REGISTRO INTERNO</a:t>
            </a:r>
            <a:endParaRPr lang="it-IT" sz="800" dirty="0"/>
          </a:p>
        </p:txBody>
      </p:sp>
      <p:cxnSp>
        <p:nvCxnSpPr>
          <p:cNvPr id="118" name="Connettore 4 117"/>
          <p:cNvCxnSpPr>
            <a:stCxn id="116" idx="3"/>
            <a:endCxn id="92" idx="2"/>
          </p:cNvCxnSpPr>
          <p:nvPr/>
        </p:nvCxnSpPr>
        <p:spPr>
          <a:xfrm flipV="1">
            <a:off x="4242914" y="2400300"/>
            <a:ext cx="493453" cy="223661"/>
          </a:xfrm>
          <a:prstGeom prst="bentConnector2">
            <a:avLst/>
          </a:prstGeom>
          <a:ln w="9525">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123" name="Documento multiplo 122"/>
          <p:cNvSpPr/>
          <p:nvPr/>
        </p:nvSpPr>
        <p:spPr>
          <a:xfrm>
            <a:off x="6224041" y="2393624"/>
            <a:ext cx="708287" cy="475889"/>
          </a:xfrm>
          <a:prstGeom prst="flowChartMultidocument">
            <a:avLst/>
          </a:prstGeom>
          <a:ln/>
        </p:spPr>
        <p:style>
          <a:lnRef idx="1">
            <a:schemeClr val="accent1"/>
          </a:lnRef>
          <a:fillRef idx="2">
            <a:schemeClr val="accent1"/>
          </a:fillRef>
          <a:effectRef idx="1">
            <a:schemeClr val="accent1"/>
          </a:effectRef>
          <a:fontRef idx="minor">
            <a:schemeClr val="dk1"/>
          </a:fontRef>
        </p:style>
        <p:txBody>
          <a:bodyPr lIns="0" tIns="0" rIns="0" anchor="ctr" anchorCtr="0"/>
          <a:lstStyle/>
          <a:p>
            <a:pPr algn="ctr"/>
            <a:r>
              <a:rPr lang="it-IT" sz="800" dirty="0" smtClean="0"/>
              <a:t>RICORSO </a:t>
            </a:r>
          </a:p>
          <a:p>
            <a:pPr algn="ctr"/>
            <a:r>
              <a:rPr lang="it-IT" sz="700" dirty="0" smtClean="0"/>
              <a:t>E RELATIVI DOCUMENTI</a:t>
            </a:r>
          </a:p>
        </p:txBody>
      </p:sp>
      <p:sp>
        <p:nvSpPr>
          <p:cNvPr id="125" name="Ovale 124"/>
          <p:cNvSpPr/>
          <p:nvPr/>
        </p:nvSpPr>
        <p:spPr>
          <a:xfrm>
            <a:off x="6334105" y="2969874"/>
            <a:ext cx="384499" cy="353525"/>
          </a:xfrm>
          <a:prstGeom prst="ellipse">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lang="it-IT" sz="800" b="1" dirty="0" smtClean="0"/>
          </a:p>
        </p:txBody>
      </p:sp>
      <p:cxnSp>
        <p:nvCxnSpPr>
          <p:cNvPr id="128" name="Connettore 4 127"/>
          <p:cNvCxnSpPr>
            <a:stCxn id="125" idx="2"/>
            <a:endCxn id="209" idx="0"/>
          </p:cNvCxnSpPr>
          <p:nvPr/>
        </p:nvCxnSpPr>
        <p:spPr>
          <a:xfrm rot="10800000" flipV="1">
            <a:off x="5768975" y="3146636"/>
            <a:ext cx="565130" cy="153191"/>
          </a:xfrm>
          <a:prstGeom prst="bentConnector2">
            <a:avLst/>
          </a:prstGeom>
          <a:ln w="95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136" name="CasellaDiTesto 135"/>
          <p:cNvSpPr txBox="1"/>
          <p:nvPr/>
        </p:nvSpPr>
        <p:spPr>
          <a:xfrm>
            <a:off x="3252730" y="3246922"/>
            <a:ext cx="1109521" cy="307777"/>
          </a:xfrm>
          <a:prstGeom prst="rect">
            <a:avLst/>
          </a:prstGeom>
          <a:noFill/>
        </p:spPr>
        <p:txBody>
          <a:bodyPr wrap="square" rtlCol="0">
            <a:spAutoFit/>
          </a:bodyPr>
          <a:lstStyle/>
          <a:p>
            <a:pPr algn="ctr"/>
            <a:r>
              <a:rPr lang="it-IT" sz="700" b="1" dirty="0" smtClean="0"/>
              <a:t>A </a:t>
            </a:r>
          </a:p>
          <a:p>
            <a:pPr algn="ctr"/>
            <a:r>
              <a:rPr lang="it-IT" sz="700" b="1" dirty="0" smtClean="0"/>
              <a:t>RICORRENTE</a:t>
            </a:r>
          </a:p>
        </p:txBody>
      </p:sp>
      <p:cxnSp>
        <p:nvCxnSpPr>
          <p:cNvPr id="137" name="Connettore 1 136"/>
          <p:cNvCxnSpPr/>
          <p:nvPr/>
        </p:nvCxnSpPr>
        <p:spPr>
          <a:xfrm flipV="1">
            <a:off x="3545040" y="3309205"/>
            <a:ext cx="0" cy="289944"/>
          </a:xfrm>
          <a:prstGeom prst="line">
            <a:avLst/>
          </a:prstGeom>
          <a:ln w="12700" cmpd="sng"/>
          <a:effectLst/>
        </p:spPr>
        <p:style>
          <a:lnRef idx="2">
            <a:schemeClr val="dk1"/>
          </a:lnRef>
          <a:fillRef idx="0">
            <a:schemeClr val="dk1"/>
          </a:fillRef>
          <a:effectRef idx="1">
            <a:schemeClr val="dk1"/>
          </a:effectRef>
          <a:fontRef idx="minor">
            <a:schemeClr val="tx1"/>
          </a:fontRef>
        </p:style>
      </p:cxnSp>
      <p:cxnSp>
        <p:nvCxnSpPr>
          <p:cNvPr id="138" name="Connettore 1 137"/>
          <p:cNvCxnSpPr>
            <a:endCxn id="135" idx="1"/>
          </p:cNvCxnSpPr>
          <p:nvPr/>
        </p:nvCxnSpPr>
        <p:spPr>
          <a:xfrm>
            <a:off x="3551390" y="3505567"/>
            <a:ext cx="513969" cy="0"/>
          </a:xfrm>
          <a:prstGeom prst="line">
            <a:avLst/>
          </a:prstGeom>
          <a:ln w="12700" cmpd="sng"/>
          <a:effectLst/>
        </p:spPr>
        <p:style>
          <a:lnRef idx="2">
            <a:schemeClr val="dk1"/>
          </a:lnRef>
          <a:fillRef idx="0">
            <a:schemeClr val="dk1"/>
          </a:fillRef>
          <a:effectRef idx="1">
            <a:schemeClr val="dk1"/>
          </a:effectRef>
          <a:fontRef idx="minor">
            <a:schemeClr val="tx1"/>
          </a:fontRef>
        </p:style>
      </p:cxnSp>
      <p:cxnSp>
        <p:nvCxnSpPr>
          <p:cNvPr id="153" name="Connettore 4 152"/>
          <p:cNvCxnSpPr>
            <a:stCxn id="125" idx="6"/>
            <a:endCxn id="156" idx="0"/>
          </p:cNvCxnSpPr>
          <p:nvPr/>
        </p:nvCxnSpPr>
        <p:spPr>
          <a:xfrm>
            <a:off x="6718604" y="3146637"/>
            <a:ext cx="320371" cy="600046"/>
          </a:xfrm>
          <a:prstGeom prst="bentConnector2">
            <a:avLst/>
          </a:prstGeom>
          <a:ln w="95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156" name="Documento 155"/>
          <p:cNvSpPr/>
          <p:nvPr/>
        </p:nvSpPr>
        <p:spPr>
          <a:xfrm>
            <a:off x="6661150" y="3746683"/>
            <a:ext cx="755650" cy="411478"/>
          </a:xfrm>
          <a:prstGeom prst="flowChartDocument">
            <a:avLst/>
          </a:prstGeom>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r>
              <a:rPr lang="it-IT" sz="800" dirty="0" smtClean="0"/>
              <a:t>FISSAZIONE UDIENZA</a:t>
            </a:r>
          </a:p>
        </p:txBody>
      </p:sp>
      <p:sp>
        <p:nvSpPr>
          <p:cNvPr id="162" name="Documento multiplo 161"/>
          <p:cNvSpPr/>
          <p:nvPr/>
        </p:nvSpPr>
        <p:spPr>
          <a:xfrm>
            <a:off x="4190999" y="3029678"/>
            <a:ext cx="708287" cy="475889"/>
          </a:xfrm>
          <a:prstGeom prst="flowChartMultidocument">
            <a:avLst/>
          </a:prstGeom>
          <a:ln/>
        </p:spPr>
        <p:style>
          <a:lnRef idx="1">
            <a:schemeClr val="accent1"/>
          </a:lnRef>
          <a:fillRef idx="2">
            <a:schemeClr val="accent1"/>
          </a:fillRef>
          <a:effectRef idx="1">
            <a:schemeClr val="accent1"/>
          </a:effectRef>
          <a:fontRef idx="minor">
            <a:schemeClr val="dk1"/>
          </a:fontRef>
        </p:style>
        <p:txBody>
          <a:bodyPr lIns="0" tIns="0" rIns="0" anchor="ctr" anchorCtr="0"/>
          <a:lstStyle/>
          <a:p>
            <a:pPr algn="ctr"/>
            <a:r>
              <a:rPr lang="it-IT" sz="800" dirty="0" smtClean="0"/>
              <a:t>RICORSO </a:t>
            </a:r>
          </a:p>
          <a:p>
            <a:pPr algn="ctr"/>
            <a:r>
              <a:rPr lang="it-IT" sz="700" dirty="0" smtClean="0"/>
              <a:t>DOCUMENTI</a:t>
            </a:r>
          </a:p>
        </p:txBody>
      </p:sp>
      <p:sp>
        <p:nvSpPr>
          <p:cNvPr id="163" name="Estrai 162"/>
          <p:cNvSpPr/>
          <p:nvPr/>
        </p:nvSpPr>
        <p:spPr>
          <a:xfrm>
            <a:off x="3154949" y="3371236"/>
            <a:ext cx="364065" cy="297165"/>
          </a:xfrm>
          <a:prstGeom prst="flowChartExtra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it-IT"/>
          </a:p>
        </p:txBody>
      </p:sp>
      <p:sp>
        <p:nvSpPr>
          <p:cNvPr id="135" name="Documento 134"/>
          <p:cNvSpPr/>
          <p:nvPr/>
        </p:nvSpPr>
        <p:spPr>
          <a:xfrm>
            <a:off x="4065359" y="3299828"/>
            <a:ext cx="755650" cy="411478"/>
          </a:xfrm>
          <a:prstGeom prst="flowChartDocument">
            <a:avLst/>
          </a:prstGeom>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r>
              <a:rPr lang="it-IT" sz="800" dirty="0" smtClean="0"/>
              <a:t>DISPOSITIVO DI </a:t>
            </a:r>
          </a:p>
          <a:p>
            <a:pPr algn="ctr"/>
            <a:r>
              <a:rPr lang="it-IT" sz="800" dirty="0" smtClean="0"/>
              <a:t>INAMMISSIBILITÁ </a:t>
            </a:r>
          </a:p>
        </p:txBody>
      </p:sp>
      <p:cxnSp>
        <p:nvCxnSpPr>
          <p:cNvPr id="175" name="Connettore 4 174"/>
          <p:cNvCxnSpPr>
            <a:stCxn id="163" idx="0"/>
            <a:endCxn id="162" idx="1"/>
          </p:cNvCxnSpPr>
          <p:nvPr/>
        </p:nvCxnSpPr>
        <p:spPr>
          <a:xfrm rot="5400000" flipH="1" flipV="1">
            <a:off x="3712184" y="2892422"/>
            <a:ext cx="103613" cy="854017"/>
          </a:xfrm>
          <a:prstGeom prst="bentConnector2">
            <a:avLst/>
          </a:prstGeom>
          <a:ln w="9525">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181" name="Documento multiplo 180"/>
          <p:cNvSpPr/>
          <p:nvPr/>
        </p:nvSpPr>
        <p:spPr>
          <a:xfrm>
            <a:off x="4286249" y="3746683"/>
            <a:ext cx="708287" cy="442057"/>
          </a:xfrm>
          <a:prstGeom prst="flowChartMultidocument">
            <a:avLst/>
          </a:prstGeom>
          <a:ln/>
        </p:spPr>
        <p:style>
          <a:lnRef idx="1">
            <a:schemeClr val="accent1"/>
          </a:lnRef>
          <a:fillRef idx="2">
            <a:schemeClr val="accent1"/>
          </a:fillRef>
          <a:effectRef idx="1">
            <a:schemeClr val="accent1"/>
          </a:effectRef>
          <a:fontRef idx="minor">
            <a:schemeClr val="dk1"/>
          </a:fontRef>
        </p:style>
        <p:txBody>
          <a:bodyPr lIns="0" tIns="0" rIns="0" anchor="ctr" anchorCtr="0"/>
          <a:lstStyle/>
          <a:p>
            <a:pPr algn="ctr"/>
            <a:r>
              <a:rPr lang="it-IT" sz="800" dirty="0" smtClean="0"/>
              <a:t>RICORSO </a:t>
            </a:r>
          </a:p>
          <a:p>
            <a:pPr algn="ctr"/>
            <a:r>
              <a:rPr lang="it-IT" sz="700" dirty="0" smtClean="0"/>
              <a:t>DOCUMENTI</a:t>
            </a:r>
          </a:p>
        </p:txBody>
      </p:sp>
      <p:sp>
        <p:nvSpPr>
          <p:cNvPr id="160" name="Documento 159"/>
          <p:cNvSpPr/>
          <p:nvPr/>
        </p:nvSpPr>
        <p:spPr>
          <a:xfrm>
            <a:off x="4157784" y="3963838"/>
            <a:ext cx="755650" cy="411478"/>
          </a:xfrm>
          <a:prstGeom prst="flowChartDocument">
            <a:avLst/>
          </a:prstGeom>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r>
              <a:rPr lang="it-IT" sz="800" dirty="0" smtClean="0"/>
              <a:t>FISSAZIONE UDIENZA</a:t>
            </a:r>
          </a:p>
        </p:txBody>
      </p:sp>
      <p:cxnSp>
        <p:nvCxnSpPr>
          <p:cNvPr id="182" name="Connettore 1 181"/>
          <p:cNvCxnSpPr/>
          <p:nvPr/>
        </p:nvCxnSpPr>
        <p:spPr>
          <a:xfrm flipV="1">
            <a:off x="3567615" y="3992378"/>
            <a:ext cx="0" cy="289944"/>
          </a:xfrm>
          <a:prstGeom prst="line">
            <a:avLst/>
          </a:prstGeom>
          <a:ln w="12700" cmpd="sng"/>
          <a:effectLst/>
        </p:spPr>
        <p:style>
          <a:lnRef idx="2">
            <a:schemeClr val="dk1"/>
          </a:lnRef>
          <a:fillRef idx="0">
            <a:schemeClr val="dk1"/>
          </a:fillRef>
          <a:effectRef idx="1">
            <a:schemeClr val="dk1"/>
          </a:effectRef>
          <a:fontRef idx="minor">
            <a:schemeClr val="tx1"/>
          </a:fontRef>
        </p:style>
      </p:cxnSp>
      <p:cxnSp>
        <p:nvCxnSpPr>
          <p:cNvPr id="184" name="Connettore 1 183"/>
          <p:cNvCxnSpPr/>
          <p:nvPr/>
        </p:nvCxnSpPr>
        <p:spPr>
          <a:xfrm>
            <a:off x="3563220" y="4188740"/>
            <a:ext cx="594564" cy="0"/>
          </a:xfrm>
          <a:prstGeom prst="line">
            <a:avLst/>
          </a:prstGeom>
          <a:ln w="12700" cmpd="sng"/>
          <a:effectLst/>
        </p:spPr>
        <p:style>
          <a:lnRef idx="2">
            <a:schemeClr val="dk1"/>
          </a:lnRef>
          <a:fillRef idx="0">
            <a:schemeClr val="dk1"/>
          </a:fillRef>
          <a:effectRef idx="1">
            <a:schemeClr val="dk1"/>
          </a:effectRef>
          <a:fontRef idx="minor">
            <a:schemeClr val="tx1"/>
          </a:fontRef>
        </p:style>
      </p:cxnSp>
      <p:cxnSp>
        <p:nvCxnSpPr>
          <p:cNvPr id="187" name="Connettore 2 186"/>
          <p:cNvCxnSpPr>
            <a:stCxn id="156" idx="1"/>
            <a:endCxn id="181" idx="3"/>
          </p:cNvCxnSpPr>
          <p:nvPr/>
        </p:nvCxnSpPr>
        <p:spPr>
          <a:xfrm flipH="1">
            <a:off x="4994536" y="3952422"/>
            <a:ext cx="1666614" cy="15290"/>
          </a:xfrm>
          <a:prstGeom prst="straightConnector1">
            <a:avLst/>
          </a:prstGeom>
          <a:ln w="9525">
            <a:solidFill>
              <a:schemeClr val="tx1"/>
            </a:solidFill>
            <a:headEnd type="none"/>
            <a:tailEnd type="arrow"/>
          </a:ln>
          <a:effectLst/>
        </p:spPr>
        <p:style>
          <a:lnRef idx="2">
            <a:schemeClr val="accent1"/>
          </a:lnRef>
          <a:fillRef idx="0">
            <a:schemeClr val="accent1"/>
          </a:fillRef>
          <a:effectRef idx="1">
            <a:schemeClr val="accent1"/>
          </a:effectRef>
          <a:fontRef idx="minor">
            <a:schemeClr val="tx1"/>
          </a:fontRef>
        </p:style>
      </p:cxnSp>
      <p:cxnSp>
        <p:nvCxnSpPr>
          <p:cNvPr id="188" name="Connettore 4 187"/>
          <p:cNvCxnSpPr>
            <a:stCxn id="160" idx="2"/>
            <a:endCxn id="192" idx="1"/>
          </p:cNvCxnSpPr>
          <p:nvPr/>
        </p:nvCxnSpPr>
        <p:spPr>
          <a:xfrm rot="16200000" flipH="1">
            <a:off x="4993689" y="3890032"/>
            <a:ext cx="191927" cy="1108087"/>
          </a:xfrm>
          <a:prstGeom prst="bentConnector2">
            <a:avLst/>
          </a:prstGeom>
          <a:ln w="95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191" name="Documento multiplo 190"/>
          <p:cNvSpPr/>
          <p:nvPr/>
        </p:nvSpPr>
        <p:spPr>
          <a:xfrm>
            <a:off x="5842011" y="4083314"/>
            <a:ext cx="708287" cy="475889"/>
          </a:xfrm>
          <a:prstGeom prst="flowChartMultidocument">
            <a:avLst/>
          </a:prstGeom>
          <a:ln/>
        </p:spPr>
        <p:style>
          <a:lnRef idx="1">
            <a:schemeClr val="accent1"/>
          </a:lnRef>
          <a:fillRef idx="2">
            <a:schemeClr val="accent1"/>
          </a:fillRef>
          <a:effectRef idx="1">
            <a:schemeClr val="accent1"/>
          </a:effectRef>
          <a:fontRef idx="minor">
            <a:schemeClr val="dk1"/>
          </a:fontRef>
        </p:style>
        <p:txBody>
          <a:bodyPr lIns="0" tIns="0" rIns="0" anchor="ctr" anchorCtr="0"/>
          <a:lstStyle/>
          <a:p>
            <a:pPr algn="ctr"/>
            <a:r>
              <a:rPr lang="it-IT" sz="800" dirty="0" smtClean="0"/>
              <a:t>RICORSO </a:t>
            </a:r>
          </a:p>
          <a:p>
            <a:pPr algn="ctr"/>
            <a:r>
              <a:rPr lang="it-IT" sz="700" dirty="0" smtClean="0"/>
              <a:t>DOCUMENTI</a:t>
            </a:r>
          </a:p>
        </p:txBody>
      </p:sp>
      <p:sp>
        <p:nvSpPr>
          <p:cNvPr id="192" name="Documento 191"/>
          <p:cNvSpPr/>
          <p:nvPr/>
        </p:nvSpPr>
        <p:spPr>
          <a:xfrm>
            <a:off x="5643696" y="4334301"/>
            <a:ext cx="755650" cy="411478"/>
          </a:xfrm>
          <a:prstGeom prst="flowChartDocument">
            <a:avLst/>
          </a:prstGeom>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r>
              <a:rPr lang="it-IT" sz="800" dirty="0" smtClean="0"/>
              <a:t>FISSAZIONE UDIENZA</a:t>
            </a:r>
          </a:p>
        </p:txBody>
      </p:sp>
      <p:pic>
        <p:nvPicPr>
          <p:cNvPr id="194" name="Immagine 193" descr="skd188257sdc.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23068" y="4749589"/>
            <a:ext cx="251543" cy="202352"/>
          </a:xfrm>
          <a:prstGeom prst="rect">
            <a:avLst/>
          </a:prstGeom>
        </p:spPr>
      </p:pic>
      <p:sp>
        <p:nvSpPr>
          <p:cNvPr id="197" name="Processo 196"/>
          <p:cNvSpPr/>
          <p:nvPr/>
        </p:nvSpPr>
        <p:spPr>
          <a:xfrm>
            <a:off x="3525677" y="4855190"/>
            <a:ext cx="939876" cy="350057"/>
          </a:xfrm>
          <a:prstGeom prst="flowChartProcess">
            <a:avLst/>
          </a:prstGeom>
        </p:spPr>
        <p:style>
          <a:lnRef idx="1">
            <a:schemeClr val="accent3"/>
          </a:lnRef>
          <a:fillRef idx="2">
            <a:schemeClr val="accent3"/>
          </a:fillRef>
          <a:effectRef idx="1">
            <a:schemeClr val="accent3"/>
          </a:effectRef>
          <a:fontRef idx="minor">
            <a:schemeClr val="dk1"/>
          </a:fontRef>
        </p:style>
        <p:txBody>
          <a:bodyPr lIns="36000" rIns="36000" rtlCol="0" anchor="ctr"/>
          <a:lstStyle/>
          <a:p>
            <a:pPr algn="ctr"/>
            <a:r>
              <a:rPr lang="it-IT" sz="800" dirty="0" smtClean="0"/>
              <a:t>RICHIESTA FASCICOLO DI PRIMO GRADO</a:t>
            </a:r>
            <a:endParaRPr lang="it-IT" sz="800" dirty="0"/>
          </a:p>
        </p:txBody>
      </p:sp>
      <p:sp>
        <p:nvSpPr>
          <p:cNvPr id="198" name="Documento 197"/>
          <p:cNvSpPr/>
          <p:nvPr/>
        </p:nvSpPr>
        <p:spPr>
          <a:xfrm>
            <a:off x="3693380" y="5285937"/>
            <a:ext cx="676923" cy="411478"/>
          </a:xfrm>
          <a:prstGeom prst="flowChartDocument">
            <a:avLst/>
          </a:prstGeom>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r>
              <a:rPr lang="it-IT" sz="800" dirty="0" smtClean="0"/>
              <a:t>FASCICOLO DI PRIMO GRADO</a:t>
            </a:r>
          </a:p>
        </p:txBody>
      </p:sp>
      <p:cxnSp>
        <p:nvCxnSpPr>
          <p:cNvPr id="201" name="Connettore 4 200"/>
          <p:cNvCxnSpPr>
            <a:stCxn id="194" idx="0"/>
          </p:cNvCxnSpPr>
          <p:nvPr/>
        </p:nvCxnSpPr>
        <p:spPr>
          <a:xfrm rot="5400000" flipH="1" flipV="1">
            <a:off x="3225573" y="4405590"/>
            <a:ext cx="467267" cy="220732"/>
          </a:xfrm>
          <a:prstGeom prst="bentConnector3">
            <a:avLst>
              <a:gd name="adj1" fmla="val 100282"/>
            </a:avLst>
          </a:prstGeom>
          <a:ln w="9525">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02" name="Connettore 4 201"/>
          <p:cNvCxnSpPr>
            <a:stCxn id="194" idx="2"/>
            <a:endCxn id="197" idx="1"/>
          </p:cNvCxnSpPr>
          <p:nvPr/>
        </p:nvCxnSpPr>
        <p:spPr>
          <a:xfrm rot="16200000" flipH="1">
            <a:off x="3398119" y="4902661"/>
            <a:ext cx="78278" cy="176837"/>
          </a:xfrm>
          <a:prstGeom prst="bentConnector2">
            <a:avLst/>
          </a:prstGeom>
          <a:ln w="9525">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08" name="CasellaDiTesto 207"/>
          <p:cNvSpPr txBox="1"/>
          <p:nvPr/>
        </p:nvSpPr>
        <p:spPr>
          <a:xfrm>
            <a:off x="4186153" y="4768338"/>
            <a:ext cx="1109521" cy="307777"/>
          </a:xfrm>
          <a:prstGeom prst="rect">
            <a:avLst/>
          </a:prstGeom>
          <a:noFill/>
        </p:spPr>
        <p:txBody>
          <a:bodyPr wrap="square" rtlCol="0">
            <a:spAutoFit/>
          </a:bodyPr>
          <a:lstStyle/>
          <a:p>
            <a:pPr algn="ctr"/>
            <a:r>
              <a:rPr lang="it-IT" sz="700" b="1" dirty="0" smtClean="0"/>
              <a:t>A COLLEGIO</a:t>
            </a:r>
          </a:p>
          <a:p>
            <a:pPr algn="ctr"/>
            <a:r>
              <a:rPr lang="it-IT" sz="700" b="1" dirty="0" smtClean="0"/>
              <a:t>REGIONALE</a:t>
            </a:r>
          </a:p>
        </p:txBody>
      </p:sp>
      <p:cxnSp>
        <p:nvCxnSpPr>
          <p:cNvPr id="211" name="Connettore 1 210"/>
          <p:cNvCxnSpPr/>
          <p:nvPr/>
        </p:nvCxnSpPr>
        <p:spPr>
          <a:xfrm flipV="1">
            <a:off x="4992181" y="4855190"/>
            <a:ext cx="0" cy="400858"/>
          </a:xfrm>
          <a:prstGeom prst="line">
            <a:avLst/>
          </a:prstGeom>
          <a:ln w="12700" cmpd="sng"/>
          <a:effectLst/>
        </p:spPr>
        <p:style>
          <a:lnRef idx="2">
            <a:schemeClr val="dk1"/>
          </a:lnRef>
          <a:fillRef idx="0">
            <a:schemeClr val="dk1"/>
          </a:fillRef>
          <a:effectRef idx="1">
            <a:schemeClr val="dk1"/>
          </a:effectRef>
          <a:fontRef idx="minor">
            <a:schemeClr val="tx1"/>
          </a:fontRef>
        </p:style>
      </p:cxnSp>
      <p:cxnSp>
        <p:nvCxnSpPr>
          <p:cNvPr id="213" name="Connettore 1 212"/>
          <p:cNvCxnSpPr>
            <a:endCxn id="197" idx="3"/>
          </p:cNvCxnSpPr>
          <p:nvPr/>
        </p:nvCxnSpPr>
        <p:spPr>
          <a:xfrm flipH="1">
            <a:off x="4465553" y="5030219"/>
            <a:ext cx="528983" cy="0"/>
          </a:xfrm>
          <a:prstGeom prst="line">
            <a:avLst/>
          </a:prstGeom>
          <a:ln w="12700" cmpd="sng"/>
          <a:effectLst/>
        </p:spPr>
        <p:style>
          <a:lnRef idx="2">
            <a:schemeClr val="dk1"/>
          </a:lnRef>
          <a:fillRef idx="0">
            <a:schemeClr val="dk1"/>
          </a:fillRef>
          <a:effectRef idx="1">
            <a:schemeClr val="dk1"/>
          </a:effectRef>
          <a:fontRef idx="minor">
            <a:schemeClr val="tx1"/>
          </a:fontRef>
        </p:style>
      </p:cxnSp>
      <p:sp>
        <p:nvSpPr>
          <p:cNvPr id="215" name="CasellaDiTesto 214"/>
          <p:cNvSpPr txBox="1"/>
          <p:nvPr/>
        </p:nvSpPr>
        <p:spPr>
          <a:xfrm>
            <a:off x="2781872" y="5214369"/>
            <a:ext cx="1109521" cy="307777"/>
          </a:xfrm>
          <a:prstGeom prst="rect">
            <a:avLst/>
          </a:prstGeom>
          <a:noFill/>
        </p:spPr>
        <p:txBody>
          <a:bodyPr wrap="square" rtlCol="0">
            <a:spAutoFit/>
          </a:bodyPr>
          <a:lstStyle/>
          <a:p>
            <a:pPr algn="ctr"/>
            <a:r>
              <a:rPr lang="it-IT" sz="700" b="1" dirty="0" smtClean="0"/>
              <a:t>DA COLLEGIO</a:t>
            </a:r>
          </a:p>
          <a:p>
            <a:pPr algn="ctr"/>
            <a:r>
              <a:rPr lang="it-IT" sz="700" b="1" dirty="0" smtClean="0"/>
              <a:t>REGIONALE</a:t>
            </a:r>
          </a:p>
        </p:txBody>
      </p:sp>
      <p:cxnSp>
        <p:nvCxnSpPr>
          <p:cNvPr id="216" name="Connettore 1 215"/>
          <p:cNvCxnSpPr/>
          <p:nvPr/>
        </p:nvCxnSpPr>
        <p:spPr>
          <a:xfrm flipV="1">
            <a:off x="3613300" y="5256771"/>
            <a:ext cx="0" cy="350057"/>
          </a:xfrm>
          <a:prstGeom prst="line">
            <a:avLst/>
          </a:prstGeom>
          <a:ln w="12700" cmpd="sng"/>
          <a:effectLst/>
        </p:spPr>
        <p:style>
          <a:lnRef idx="2">
            <a:schemeClr val="dk1"/>
          </a:lnRef>
          <a:fillRef idx="0">
            <a:schemeClr val="dk1"/>
          </a:fillRef>
          <a:effectRef idx="1">
            <a:schemeClr val="dk1"/>
          </a:effectRef>
          <a:fontRef idx="minor">
            <a:schemeClr val="tx1"/>
          </a:fontRef>
        </p:style>
      </p:cxnSp>
      <p:cxnSp>
        <p:nvCxnSpPr>
          <p:cNvPr id="219" name="Connettore 1 218"/>
          <p:cNvCxnSpPr/>
          <p:nvPr/>
        </p:nvCxnSpPr>
        <p:spPr>
          <a:xfrm flipH="1">
            <a:off x="3045438" y="5476250"/>
            <a:ext cx="570218" cy="0"/>
          </a:xfrm>
          <a:prstGeom prst="line">
            <a:avLst/>
          </a:prstGeom>
          <a:ln w="12700" cmpd="sng"/>
          <a:effectLst/>
        </p:spPr>
        <p:style>
          <a:lnRef idx="2">
            <a:schemeClr val="dk1"/>
          </a:lnRef>
          <a:fillRef idx="0">
            <a:schemeClr val="dk1"/>
          </a:fillRef>
          <a:effectRef idx="1">
            <a:schemeClr val="dk1"/>
          </a:effectRef>
          <a:fontRef idx="minor">
            <a:schemeClr val="tx1"/>
          </a:fontRef>
        </p:style>
      </p:cxnSp>
      <p:cxnSp>
        <p:nvCxnSpPr>
          <p:cNvPr id="220" name="Connettore 2 219"/>
          <p:cNvCxnSpPr>
            <a:stCxn id="198" idx="3"/>
            <a:endCxn id="221" idx="1"/>
          </p:cNvCxnSpPr>
          <p:nvPr/>
        </p:nvCxnSpPr>
        <p:spPr>
          <a:xfrm>
            <a:off x="4370303" y="5491676"/>
            <a:ext cx="1197700" cy="1860"/>
          </a:xfrm>
          <a:prstGeom prst="straightConnector1">
            <a:avLst/>
          </a:prstGeom>
          <a:ln w="9525">
            <a:solidFill>
              <a:schemeClr val="tx1"/>
            </a:solidFill>
            <a:headEnd type="none"/>
            <a:tailEnd type="arrow"/>
          </a:ln>
          <a:effectLst/>
        </p:spPr>
        <p:style>
          <a:lnRef idx="2">
            <a:schemeClr val="accent1"/>
          </a:lnRef>
          <a:fillRef idx="0">
            <a:schemeClr val="accent1"/>
          </a:fillRef>
          <a:effectRef idx="1">
            <a:schemeClr val="accent1"/>
          </a:effectRef>
          <a:fontRef idx="minor">
            <a:schemeClr val="tx1"/>
          </a:fontRef>
        </p:style>
      </p:cxnSp>
      <p:sp>
        <p:nvSpPr>
          <p:cNvPr id="221" name="Documento 220"/>
          <p:cNvSpPr/>
          <p:nvPr/>
        </p:nvSpPr>
        <p:spPr>
          <a:xfrm>
            <a:off x="5568003" y="5287797"/>
            <a:ext cx="676923" cy="411478"/>
          </a:xfrm>
          <a:prstGeom prst="flowChartDocument">
            <a:avLst/>
          </a:prstGeom>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r>
              <a:rPr lang="it-IT" sz="800" dirty="0" smtClean="0"/>
              <a:t>FASCICOLO DI PRIMO GRADO</a:t>
            </a:r>
          </a:p>
        </p:txBody>
      </p:sp>
      <p:sp>
        <p:nvSpPr>
          <p:cNvPr id="223" name="Ovale 222"/>
          <p:cNvSpPr/>
          <p:nvPr/>
        </p:nvSpPr>
        <p:spPr>
          <a:xfrm>
            <a:off x="3168993" y="4974690"/>
            <a:ext cx="285178" cy="296794"/>
          </a:xfrm>
          <a:prstGeom prst="ellipse">
            <a:avLst/>
          </a:prstGeom>
          <a:ln w="19050" cmpd="sng">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sz="800" b="1" dirty="0"/>
              <a:t>5</a:t>
            </a:r>
            <a:endParaRPr lang="it-IT" sz="800" b="1" dirty="0" smtClean="0"/>
          </a:p>
        </p:txBody>
      </p:sp>
      <p:sp>
        <p:nvSpPr>
          <p:cNvPr id="256" name="Ovale 255"/>
          <p:cNvSpPr/>
          <p:nvPr/>
        </p:nvSpPr>
        <p:spPr>
          <a:xfrm>
            <a:off x="6318286" y="3613669"/>
            <a:ext cx="285178" cy="296794"/>
          </a:xfrm>
          <a:prstGeom prst="ellipse">
            <a:avLst/>
          </a:prstGeom>
          <a:ln w="19050" cmpd="sng">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sz="800" b="1" dirty="0"/>
              <a:t>4</a:t>
            </a:r>
            <a:endParaRPr lang="it-IT" sz="800" b="1" dirty="0" smtClean="0"/>
          </a:p>
        </p:txBody>
      </p:sp>
      <p:sp>
        <p:nvSpPr>
          <p:cNvPr id="257" name="Processo 256"/>
          <p:cNvSpPr/>
          <p:nvPr/>
        </p:nvSpPr>
        <p:spPr>
          <a:xfrm>
            <a:off x="6337566" y="5833091"/>
            <a:ext cx="799834" cy="262910"/>
          </a:xfrm>
          <a:prstGeom prst="flowChartProcess">
            <a:avLst/>
          </a:prstGeom>
        </p:spPr>
        <p:style>
          <a:lnRef idx="1">
            <a:schemeClr val="accent3"/>
          </a:lnRef>
          <a:fillRef idx="2">
            <a:schemeClr val="accent3"/>
          </a:fillRef>
          <a:effectRef idx="1">
            <a:schemeClr val="accent3"/>
          </a:effectRef>
          <a:fontRef idx="minor">
            <a:schemeClr val="dk1"/>
          </a:fontRef>
        </p:style>
        <p:txBody>
          <a:bodyPr lIns="36000" rIns="36000" rtlCol="0" anchor="ctr"/>
          <a:lstStyle/>
          <a:p>
            <a:pPr algn="ctr"/>
            <a:r>
              <a:rPr lang="it-IT" sz="800" dirty="0" smtClean="0"/>
              <a:t>UDIENZA</a:t>
            </a:r>
            <a:endParaRPr lang="it-IT" sz="800" dirty="0"/>
          </a:p>
        </p:txBody>
      </p:sp>
      <p:cxnSp>
        <p:nvCxnSpPr>
          <p:cNvPr id="263" name="Connettore 4 262"/>
          <p:cNvCxnSpPr>
            <a:stCxn id="221" idx="3"/>
            <a:endCxn id="257" idx="0"/>
          </p:cNvCxnSpPr>
          <p:nvPr/>
        </p:nvCxnSpPr>
        <p:spPr>
          <a:xfrm>
            <a:off x="6244926" y="5493536"/>
            <a:ext cx="492557" cy="339555"/>
          </a:xfrm>
          <a:prstGeom prst="bentConnector2">
            <a:avLst/>
          </a:prstGeom>
          <a:ln w="9525">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66" name="Connettore 4 265"/>
          <p:cNvCxnSpPr>
            <a:stCxn id="192" idx="3"/>
          </p:cNvCxnSpPr>
          <p:nvPr/>
        </p:nvCxnSpPr>
        <p:spPr>
          <a:xfrm>
            <a:off x="6399346" y="4540040"/>
            <a:ext cx="338137" cy="956399"/>
          </a:xfrm>
          <a:prstGeom prst="bentConnector2">
            <a:avLst/>
          </a:prstGeom>
          <a:ln w="9525">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70" name="CasellaDiTesto 269"/>
          <p:cNvSpPr txBox="1"/>
          <p:nvPr/>
        </p:nvSpPr>
        <p:spPr>
          <a:xfrm>
            <a:off x="6073495" y="5226762"/>
            <a:ext cx="855620" cy="307777"/>
          </a:xfrm>
          <a:prstGeom prst="rect">
            <a:avLst/>
          </a:prstGeom>
          <a:noFill/>
        </p:spPr>
        <p:txBody>
          <a:bodyPr wrap="square" rtlCol="0">
            <a:spAutoFit/>
          </a:bodyPr>
          <a:lstStyle/>
          <a:p>
            <a:pPr algn="ctr"/>
            <a:r>
              <a:rPr lang="it-IT" sz="700" dirty="0" smtClean="0"/>
              <a:t>Nel giorno</a:t>
            </a:r>
          </a:p>
          <a:p>
            <a:pPr algn="ctr"/>
            <a:r>
              <a:rPr lang="it-IT" sz="700" dirty="0" smtClean="0"/>
              <a:t>stabilito</a:t>
            </a:r>
          </a:p>
        </p:txBody>
      </p:sp>
      <p:cxnSp>
        <p:nvCxnSpPr>
          <p:cNvPr id="276" name="Connettore 2 275"/>
          <p:cNvCxnSpPr>
            <a:stCxn id="279" idx="3"/>
            <a:endCxn id="257" idx="1"/>
          </p:cNvCxnSpPr>
          <p:nvPr/>
        </p:nvCxnSpPr>
        <p:spPr>
          <a:xfrm>
            <a:off x="4532627" y="5958504"/>
            <a:ext cx="1804939" cy="6042"/>
          </a:xfrm>
          <a:prstGeom prst="straightConnector1">
            <a:avLst/>
          </a:prstGeom>
          <a:ln w="9525">
            <a:solidFill>
              <a:schemeClr val="tx1"/>
            </a:solidFill>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279" name="Processo 278"/>
          <p:cNvSpPr/>
          <p:nvPr/>
        </p:nvSpPr>
        <p:spPr>
          <a:xfrm>
            <a:off x="3615657" y="5827049"/>
            <a:ext cx="916970" cy="262910"/>
          </a:xfrm>
          <a:prstGeom prst="flowChartProcess">
            <a:avLst/>
          </a:prstGeom>
        </p:spPr>
        <p:style>
          <a:lnRef idx="1">
            <a:schemeClr val="accent3"/>
          </a:lnRef>
          <a:fillRef idx="2">
            <a:schemeClr val="accent3"/>
          </a:fillRef>
          <a:effectRef idx="1">
            <a:schemeClr val="accent3"/>
          </a:effectRef>
          <a:fontRef idx="minor">
            <a:schemeClr val="dk1"/>
          </a:fontRef>
        </p:style>
        <p:txBody>
          <a:bodyPr lIns="36000" rIns="36000" rtlCol="0" anchor="ctr"/>
          <a:lstStyle/>
          <a:p>
            <a:pPr algn="ctr"/>
            <a:r>
              <a:rPr lang="it-IT" sz="800" dirty="0" smtClean="0"/>
              <a:t>VERBALIZZAZIONE</a:t>
            </a:r>
            <a:endParaRPr lang="it-IT" sz="800" dirty="0"/>
          </a:p>
        </p:txBody>
      </p:sp>
      <p:cxnSp>
        <p:nvCxnSpPr>
          <p:cNvPr id="283" name="Connettore 1 282"/>
          <p:cNvCxnSpPr>
            <a:endCxn id="257" idx="2"/>
          </p:cNvCxnSpPr>
          <p:nvPr/>
        </p:nvCxnSpPr>
        <p:spPr>
          <a:xfrm flipV="1">
            <a:off x="6737483" y="6096001"/>
            <a:ext cx="0" cy="742949"/>
          </a:xfrm>
          <a:prstGeom prst="line">
            <a:avLst/>
          </a:prstGeom>
          <a:ln w="9525" cmpd="sng">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95" name="Connettore 4 294"/>
          <p:cNvCxnSpPr>
            <a:stCxn id="139" idx="0"/>
            <a:endCxn id="279" idx="1"/>
          </p:cNvCxnSpPr>
          <p:nvPr/>
        </p:nvCxnSpPr>
        <p:spPr>
          <a:xfrm rot="5400000" flipH="1" flipV="1">
            <a:off x="3416061" y="5848542"/>
            <a:ext cx="89633" cy="309559"/>
          </a:xfrm>
          <a:prstGeom prst="bentConnector2">
            <a:avLst/>
          </a:prstGeom>
          <a:ln w="9525">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311" name="Ovale 310"/>
          <p:cNvSpPr/>
          <p:nvPr/>
        </p:nvSpPr>
        <p:spPr>
          <a:xfrm>
            <a:off x="7169416" y="5606828"/>
            <a:ext cx="285178" cy="296794"/>
          </a:xfrm>
          <a:prstGeom prst="ellipse">
            <a:avLst/>
          </a:prstGeom>
          <a:ln w="19050" cmpd="sng">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sz="800" b="1" dirty="0"/>
              <a:t>6</a:t>
            </a:r>
            <a:endParaRPr lang="it-IT" sz="800" b="1" dirty="0" smtClean="0"/>
          </a:p>
        </p:txBody>
      </p:sp>
      <p:sp>
        <p:nvSpPr>
          <p:cNvPr id="100" name="Processo 99"/>
          <p:cNvSpPr/>
          <p:nvPr/>
        </p:nvSpPr>
        <p:spPr>
          <a:xfrm>
            <a:off x="3569570" y="1606494"/>
            <a:ext cx="725575" cy="231282"/>
          </a:xfrm>
          <a:prstGeom prst="flowChartProcess">
            <a:avLst/>
          </a:prstGeom>
        </p:spPr>
        <p:style>
          <a:lnRef idx="1">
            <a:schemeClr val="accent6"/>
          </a:lnRef>
          <a:fillRef idx="2">
            <a:schemeClr val="accent6"/>
          </a:fillRef>
          <a:effectRef idx="1">
            <a:schemeClr val="accent6"/>
          </a:effectRef>
          <a:fontRef idx="minor">
            <a:schemeClr val="dk1"/>
          </a:fontRef>
        </p:style>
        <p:txBody>
          <a:bodyPr lIns="36000" rIns="36000" rtlCol="0" anchor="ctr"/>
          <a:lstStyle/>
          <a:p>
            <a:pPr algn="ctr"/>
            <a:r>
              <a:rPr lang="it-IT" sz="700" dirty="0" smtClean="0"/>
              <a:t>Già protocollato</a:t>
            </a:r>
            <a:endParaRPr lang="it-IT" sz="700" dirty="0"/>
          </a:p>
        </p:txBody>
      </p:sp>
      <p:cxnSp>
        <p:nvCxnSpPr>
          <p:cNvPr id="101" name="Connettore 1 100"/>
          <p:cNvCxnSpPr/>
          <p:nvPr/>
        </p:nvCxnSpPr>
        <p:spPr>
          <a:xfrm>
            <a:off x="3606402" y="1606494"/>
            <a:ext cx="0" cy="243982"/>
          </a:xfrm>
          <a:prstGeom prst="line">
            <a:avLst/>
          </a:prstGeom>
          <a:ln/>
        </p:spPr>
        <p:style>
          <a:lnRef idx="1">
            <a:schemeClr val="accent6"/>
          </a:lnRef>
          <a:fillRef idx="0">
            <a:schemeClr val="accent6"/>
          </a:fillRef>
          <a:effectRef idx="0">
            <a:schemeClr val="accent6"/>
          </a:effectRef>
          <a:fontRef idx="minor">
            <a:schemeClr val="tx1"/>
          </a:fontRef>
        </p:style>
      </p:cxnSp>
      <p:cxnSp>
        <p:nvCxnSpPr>
          <p:cNvPr id="102" name="Connettore 1 101"/>
          <p:cNvCxnSpPr/>
          <p:nvPr/>
        </p:nvCxnSpPr>
        <p:spPr>
          <a:xfrm>
            <a:off x="4259604" y="1600144"/>
            <a:ext cx="0" cy="243982"/>
          </a:xfrm>
          <a:prstGeom prst="line">
            <a:avLst/>
          </a:prstGeom>
          <a:ln/>
        </p:spPr>
        <p:style>
          <a:lnRef idx="1">
            <a:schemeClr val="accent6"/>
          </a:lnRef>
          <a:fillRef idx="0">
            <a:schemeClr val="accent6"/>
          </a:fillRef>
          <a:effectRef idx="0">
            <a:schemeClr val="accent6"/>
          </a:effectRef>
          <a:fontRef idx="minor">
            <a:schemeClr val="tx1"/>
          </a:fontRef>
        </p:style>
      </p:cxnSp>
      <p:cxnSp>
        <p:nvCxnSpPr>
          <p:cNvPr id="103" name="Connettore 1 102"/>
          <p:cNvCxnSpPr>
            <a:stCxn id="100" idx="0"/>
            <a:endCxn id="142" idx="2"/>
          </p:cNvCxnSpPr>
          <p:nvPr/>
        </p:nvCxnSpPr>
        <p:spPr>
          <a:xfrm flipH="1" flipV="1">
            <a:off x="3929932" y="1536666"/>
            <a:ext cx="2426" cy="69828"/>
          </a:xfrm>
          <a:prstGeom prst="line">
            <a:avLst/>
          </a:prstGeom>
          <a:ln w="9525" cmpd="sng">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108" name="Processo 107"/>
          <p:cNvSpPr/>
          <p:nvPr/>
        </p:nvSpPr>
        <p:spPr>
          <a:xfrm>
            <a:off x="6667500" y="4218660"/>
            <a:ext cx="754593" cy="245390"/>
          </a:xfrm>
          <a:prstGeom prst="flowChartProcess">
            <a:avLst/>
          </a:prstGeom>
        </p:spPr>
        <p:style>
          <a:lnRef idx="1">
            <a:schemeClr val="accent6"/>
          </a:lnRef>
          <a:fillRef idx="2">
            <a:schemeClr val="accent6"/>
          </a:fillRef>
          <a:effectRef idx="1">
            <a:schemeClr val="accent6"/>
          </a:effectRef>
          <a:fontRef idx="minor">
            <a:schemeClr val="dk1"/>
          </a:fontRef>
        </p:style>
        <p:txBody>
          <a:bodyPr lIns="36000" rIns="36000" rtlCol="0" anchor="ctr"/>
          <a:lstStyle/>
          <a:p>
            <a:pPr algn="ctr"/>
            <a:r>
              <a:rPr lang="it-IT" sz="700" dirty="0" smtClean="0"/>
              <a:t>Firmato elettronicamente</a:t>
            </a:r>
            <a:endParaRPr lang="it-IT" sz="700" dirty="0"/>
          </a:p>
        </p:txBody>
      </p:sp>
      <p:cxnSp>
        <p:nvCxnSpPr>
          <p:cNvPr id="109" name="Connettore 1 108"/>
          <p:cNvCxnSpPr/>
          <p:nvPr/>
        </p:nvCxnSpPr>
        <p:spPr>
          <a:xfrm>
            <a:off x="6701600" y="4218660"/>
            <a:ext cx="0" cy="245390"/>
          </a:xfrm>
          <a:prstGeom prst="line">
            <a:avLst/>
          </a:prstGeom>
          <a:ln/>
        </p:spPr>
        <p:style>
          <a:lnRef idx="1">
            <a:schemeClr val="accent6"/>
          </a:lnRef>
          <a:fillRef idx="0">
            <a:schemeClr val="accent6"/>
          </a:fillRef>
          <a:effectRef idx="0">
            <a:schemeClr val="accent6"/>
          </a:effectRef>
          <a:fontRef idx="minor">
            <a:schemeClr val="tx1"/>
          </a:fontRef>
        </p:style>
      </p:cxnSp>
      <p:cxnSp>
        <p:nvCxnSpPr>
          <p:cNvPr id="110" name="Connettore 1 109"/>
          <p:cNvCxnSpPr/>
          <p:nvPr/>
        </p:nvCxnSpPr>
        <p:spPr>
          <a:xfrm>
            <a:off x="7386553" y="4212310"/>
            <a:ext cx="0" cy="251740"/>
          </a:xfrm>
          <a:prstGeom prst="line">
            <a:avLst/>
          </a:prstGeom>
          <a:ln/>
        </p:spPr>
        <p:style>
          <a:lnRef idx="1">
            <a:schemeClr val="accent6"/>
          </a:lnRef>
          <a:fillRef idx="0">
            <a:schemeClr val="accent6"/>
          </a:fillRef>
          <a:effectRef idx="0">
            <a:schemeClr val="accent6"/>
          </a:effectRef>
          <a:fontRef idx="minor">
            <a:schemeClr val="tx1"/>
          </a:fontRef>
        </p:style>
      </p:cxnSp>
      <p:cxnSp>
        <p:nvCxnSpPr>
          <p:cNvPr id="115" name="Connettore 1 114"/>
          <p:cNvCxnSpPr>
            <a:stCxn id="108" idx="0"/>
            <a:endCxn id="156" idx="2"/>
          </p:cNvCxnSpPr>
          <p:nvPr/>
        </p:nvCxnSpPr>
        <p:spPr>
          <a:xfrm flipH="1" flipV="1">
            <a:off x="7038975" y="4130958"/>
            <a:ext cx="5822" cy="87702"/>
          </a:xfrm>
          <a:prstGeom prst="line">
            <a:avLst/>
          </a:prstGeom>
          <a:ln w="9525" cmpd="sng">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26" name="Connettore 1 125"/>
          <p:cNvCxnSpPr/>
          <p:nvPr/>
        </p:nvCxnSpPr>
        <p:spPr>
          <a:xfrm flipH="1">
            <a:off x="3612754" y="5258819"/>
            <a:ext cx="1379427" cy="0"/>
          </a:xfrm>
          <a:prstGeom prst="line">
            <a:avLst/>
          </a:prstGeom>
          <a:ln w="9525" cmpd="sng">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pic>
        <p:nvPicPr>
          <p:cNvPr id="139" name="Immagine 138" descr="skd188257sdc.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80326" y="6048137"/>
            <a:ext cx="251543" cy="202352"/>
          </a:xfrm>
          <a:prstGeom prst="rect">
            <a:avLst/>
          </a:prstGeom>
        </p:spPr>
      </p:pic>
      <p:sp>
        <p:nvSpPr>
          <p:cNvPr id="140" name="Documento 139"/>
          <p:cNvSpPr/>
          <p:nvPr/>
        </p:nvSpPr>
        <p:spPr>
          <a:xfrm>
            <a:off x="3771908" y="6140758"/>
            <a:ext cx="649195" cy="398778"/>
          </a:xfrm>
          <a:prstGeom prst="flowChartDocument">
            <a:avLst/>
          </a:prstGeom>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r>
              <a:rPr lang="it-IT" sz="800" dirty="0" smtClean="0"/>
              <a:t>VERBALE</a:t>
            </a:r>
          </a:p>
        </p:txBody>
      </p:sp>
      <p:sp>
        <p:nvSpPr>
          <p:cNvPr id="141" name="Estrai 140"/>
          <p:cNvSpPr/>
          <p:nvPr/>
        </p:nvSpPr>
        <p:spPr>
          <a:xfrm>
            <a:off x="4483688" y="6191558"/>
            <a:ext cx="364065" cy="297165"/>
          </a:xfrm>
          <a:prstGeom prst="flowChartExtra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it-IT"/>
          </a:p>
        </p:txBody>
      </p:sp>
      <p:cxnSp>
        <p:nvCxnSpPr>
          <p:cNvPr id="143" name="Connettore 4 142"/>
          <p:cNvCxnSpPr>
            <a:stCxn id="139" idx="2"/>
            <a:endCxn id="140" idx="1"/>
          </p:cNvCxnSpPr>
          <p:nvPr/>
        </p:nvCxnSpPr>
        <p:spPr>
          <a:xfrm rot="16200000" flipH="1">
            <a:off x="3494174" y="6062413"/>
            <a:ext cx="89658" cy="465810"/>
          </a:xfrm>
          <a:prstGeom prst="bentConnector2">
            <a:avLst/>
          </a:prstGeom>
          <a:ln w="9525">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44" name="Connettore 1 143"/>
          <p:cNvCxnSpPr>
            <a:stCxn id="141" idx="1"/>
            <a:endCxn id="140" idx="3"/>
          </p:cNvCxnSpPr>
          <p:nvPr/>
        </p:nvCxnSpPr>
        <p:spPr>
          <a:xfrm flipH="1">
            <a:off x="4421103" y="6340141"/>
            <a:ext cx="153601" cy="6"/>
          </a:xfrm>
          <a:prstGeom prst="line">
            <a:avLst/>
          </a:prstGeom>
          <a:ln w="9525" cmpd="sng">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154" name="Processo 153"/>
          <p:cNvSpPr/>
          <p:nvPr/>
        </p:nvSpPr>
        <p:spPr>
          <a:xfrm>
            <a:off x="4274138" y="6531079"/>
            <a:ext cx="754593" cy="175601"/>
          </a:xfrm>
          <a:prstGeom prst="flowChartProcess">
            <a:avLst/>
          </a:prstGeom>
        </p:spPr>
        <p:style>
          <a:lnRef idx="1">
            <a:schemeClr val="accent6"/>
          </a:lnRef>
          <a:fillRef idx="2">
            <a:schemeClr val="accent6"/>
          </a:fillRef>
          <a:effectRef idx="1">
            <a:schemeClr val="accent6"/>
          </a:effectRef>
          <a:fontRef idx="minor">
            <a:schemeClr val="dk1"/>
          </a:fontRef>
        </p:style>
        <p:txBody>
          <a:bodyPr lIns="36000" rIns="36000" rtlCol="0" anchor="ctr"/>
          <a:lstStyle/>
          <a:p>
            <a:pPr algn="ctr"/>
            <a:r>
              <a:rPr lang="it-IT" sz="700" dirty="0" smtClean="0"/>
              <a:t>Firmato da CNP</a:t>
            </a:r>
            <a:endParaRPr lang="it-IT" sz="700" dirty="0"/>
          </a:p>
        </p:txBody>
      </p:sp>
      <p:cxnSp>
        <p:nvCxnSpPr>
          <p:cNvPr id="157" name="Connettore 1 156"/>
          <p:cNvCxnSpPr/>
          <p:nvPr/>
        </p:nvCxnSpPr>
        <p:spPr>
          <a:xfrm>
            <a:off x="4993191" y="6531079"/>
            <a:ext cx="0" cy="175602"/>
          </a:xfrm>
          <a:prstGeom prst="line">
            <a:avLst/>
          </a:prstGeom>
          <a:ln/>
        </p:spPr>
        <p:style>
          <a:lnRef idx="1">
            <a:schemeClr val="accent6"/>
          </a:lnRef>
          <a:fillRef idx="0">
            <a:schemeClr val="accent6"/>
          </a:fillRef>
          <a:effectRef idx="0">
            <a:schemeClr val="accent6"/>
          </a:effectRef>
          <a:fontRef idx="minor">
            <a:schemeClr val="tx1"/>
          </a:fontRef>
        </p:style>
      </p:cxnSp>
      <p:cxnSp>
        <p:nvCxnSpPr>
          <p:cNvPr id="164" name="Connettore 1 163"/>
          <p:cNvCxnSpPr/>
          <p:nvPr/>
        </p:nvCxnSpPr>
        <p:spPr>
          <a:xfrm>
            <a:off x="4306118" y="6531079"/>
            <a:ext cx="0" cy="175602"/>
          </a:xfrm>
          <a:prstGeom prst="line">
            <a:avLst/>
          </a:prstGeom>
          <a:ln/>
        </p:spPr>
        <p:style>
          <a:lnRef idx="1">
            <a:schemeClr val="accent6"/>
          </a:lnRef>
          <a:fillRef idx="0">
            <a:schemeClr val="accent6"/>
          </a:fillRef>
          <a:effectRef idx="0">
            <a:schemeClr val="accent6"/>
          </a:effectRef>
          <a:fontRef idx="minor">
            <a:schemeClr val="tx1"/>
          </a:fontRef>
        </p:style>
      </p:cxnSp>
      <p:cxnSp>
        <p:nvCxnSpPr>
          <p:cNvPr id="165" name="Connettore 4 164"/>
          <p:cNvCxnSpPr>
            <a:stCxn id="154" idx="1"/>
            <a:endCxn id="140" idx="2"/>
          </p:cNvCxnSpPr>
          <p:nvPr/>
        </p:nvCxnSpPr>
        <p:spPr>
          <a:xfrm rot="10800000">
            <a:off x="4096506" y="6513172"/>
            <a:ext cx="177632" cy="105708"/>
          </a:xfrm>
          <a:prstGeom prst="bentConnector2">
            <a:avLst/>
          </a:prstGeom>
          <a:ln w="9525">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5844176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ttore 1 5"/>
          <p:cNvCxnSpPr/>
          <p:nvPr/>
        </p:nvCxnSpPr>
        <p:spPr>
          <a:xfrm flipH="1">
            <a:off x="118523" y="467332"/>
            <a:ext cx="1081" cy="2383333"/>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7" name="Processo 6"/>
          <p:cNvSpPr/>
          <p:nvPr/>
        </p:nvSpPr>
        <p:spPr>
          <a:xfrm>
            <a:off x="352935" y="531934"/>
            <a:ext cx="2454337" cy="291877"/>
          </a:xfrm>
          <a:prstGeom prst="flowChartProces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200" b="1" dirty="0" smtClean="0">
                <a:solidFill>
                  <a:srgbClr val="000000"/>
                </a:solidFill>
              </a:rPr>
              <a:t>ORGANIZZAZIONE DEL LAVORO</a:t>
            </a:r>
            <a:endParaRPr lang="it-IT" sz="1200" b="1" dirty="0">
              <a:solidFill>
                <a:srgbClr val="000000"/>
              </a:solidFill>
            </a:endParaRPr>
          </a:p>
        </p:txBody>
      </p:sp>
      <p:cxnSp>
        <p:nvCxnSpPr>
          <p:cNvPr id="8" name="Connettore 1 7"/>
          <p:cNvCxnSpPr/>
          <p:nvPr/>
        </p:nvCxnSpPr>
        <p:spPr>
          <a:xfrm>
            <a:off x="3053300" y="473683"/>
            <a:ext cx="0" cy="2377569"/>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9" name="Titolo 1"/>
          <p:cNvSpPr txBox="1">
            <a:spLocks/>
          </p:cNvSpPr>
          <p:nvPr/>
        </p:nvSpPr>
        <p:spPr>
          <a:xfrm>
            <a:off x="0" y="-25592"/>
            <a:ext cx="8961239" cy="47387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it-IT" sz="1400" b="1" smtClean="0">
                <a:solidFill>
                  <a:srgbClr val="000000"/>
                </a:solidFill>
              </a:rPr>
              <a:t>Scheda 26. </a:t>
            </a:r>
            <a:r>
              <a:rPr lang="it-IT" sz="1400" b="1" dirty="0" smtClean="0">
                <a:solidFill>
                  <a:srgbClr val="000000"/>
                </a:solidFill>
              </a:rPr>
              <a:t>PROCESSO “ATTIVITA’ DEL COLLEGIO NAZIONALE DEI PROBIVIRI” (segue)</a:t>
            </a:r>
            <a:endParaRPr lang="it-IT" sz="1400" b="1" dirty="0">
              <a:solidFill>
                <a:srgbClr val="000000"/>
              </a:solidFill>
            </a:endParaRPr>
          </a:p>
        </p:txBody>
      </p:sp>
      <p:pic>
        <p:nvPicPr>
          <p:cNvPr id="11" name="Immagine 10" descr="logo_cai.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61239" y="-21317"/>
            <a:ext cx="443012" cy="477212"/>
          </a:xfrm>
          <a:prstGeom prst="rect">
            <a:avLst/>
          </a:prstGeom>
        </p:spPr>
      </p:pic>
      <p:cxnSp>
        <p:nvCxnSpPr>
          <p:cNvPr id="12" name="Connettore 1 11"/>
          <p:cNvCxnSpPr/>
          <p:nvPr/>
        </p:nvCxnSpPr>
        <p:spPr>
          <a:xfrm>
            <a:off x="119600" y="470482"/>
            <a:ext cx="9194918" cy="0"/>
          </a:xfrm>
          <a:prstGeom prst="line">
            <a:avLst/>
          </a:prstGeom>
          <a:ln w="3175" cmpd="sng">
            <a:solidFill>
              <a:schemeClr val="tx1"/>
            </a:solidFill>
          </a:ln>
        </p:spPr>
        <p:style>
          <a:lnRef idx="1">
            <a:schemeClr val="dk1"/>
          </a:lnRef>
          <a:fillRef idx="0">
            <a:schemeClr val="dk1"/>
          </a:fillRef>
          <a:effectRef idx="0">
            <a:schemeClr val="dk1"/>
          </a:effectRef>
          <a:fontRef idx="minor">
            <a:schemeClr val="tx1"/>
          </a:fontRef>
        </p:style>
      </p:cxnSp>
      <p:cxnSp>
        <p:nvCxnSpPr>
          <p:cNvPr id="35" name="Connettore 1 34"/>
          <p:cNvCxnSpPr/>
          <p:nvPr/>
        </p:nvCxnSpPr>
        <p:spPr>
          <a:xfrm flipH="1">
            <a:off x="9307090" y="470483"/>
            <a:ext cx="7439" cy="2380769"/>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17" name="Text Box 7"/>
          <p:cNvSpPr txBox="1">
            <a:spLocks noChangeArrowheads="1"/>
          </p:cNvSpPr>
          <p:nvPr/>
        </p:nvSpPr>
        <p:spPr bwMode="auto">
          <a:xfrm>
            <a:off x="12700" y="6681685"/>
            <a:ext cx="9404251" cy="200055"/>
          </a:xfrm>
          <a:prstGeom prst="rect">
            <a:avLst/>
          </a:prstGeom>
          <a:noFill/>
          <a:ln w="9525">
            <a:noFill/>
            <a:miter lim="800000"/>
            <a:headEnd/>
            <a:tailEnd/>
          </a:ln>
        </p:spPr>
        <p:txBody>
          <a:bodyPr wrap="square">
            <a:spAutoFit/>
          </a:bodyPr>
          <a:lstStyle/>
          <a:p>
            <a:pPr algn="ctr">
              <a:spcBef>
                <a:spcPct val="50000"/>
              </a:spcBef>
            </a:pPr>
            <a:r>
              <a:rPr lang="it-IT" sz="700" dirty="0"/>
              <a:t>Elaborato da Soa S.r.l. – Strategie e </a:t>
            </a:r>
            <a:r>
              <a:rPr lang="it-IT" sz="700" dirty="0" smtClean="0"/>
              <a:t>Organizzazione Aziendale                  </a:t>
            </a:r>
            <a:r>
              <a:rPr lang="it-IT" sz="700" b="1" dirty="0" smtClean="0"/>
              <a:t>Anno 2014</a:t>
            </a:r>
            <a:endParaRPr lang="it-IT" sz="700" b="1" dirty="0"/>
          </a:p>
        </p:txBody>
      </p:sp>
      <p:cxnSp>
        <p:nvCxnSpPr>
          <p:cNvPr id="88" name="Connettore 1 87"/>
          <p:cNvCxnSpPr/>
          <p:nvPr/>
        </p:nvCxnSpPr>
        <p:spPr>
          <a:xfrm>
            <a:off x="119603" y="893623"/>
            <a:ext cx="9188567" cy="0"/>
          </a:xfrm>
          <a:prstGeom prst="line">
            <a:avLst/>
          </a:prstGeom>
          <a:ln w="3175" cmpd="sng"/>
          <a:effectLst/>
        </p:spPr>
        <p:style>
          <a:lnRef idx="2">
            <a:schemeClr val="dk1"/>
          </a:lnRef>
          <a:fillRef idx="0">
            <a:schemeClr val="dk1"/>
          </a:fillRef>
          <a:effectRef idx="1">
            <a:schemeClr val="dk1"/>
          </a:effectRef>
          <a:fontRef idx="minor">
            <a:schemeClr val="tx1"/>
          </a:fontRef>
        </p:style>
      </p:cxnSp>
      <p:cxnSp>
        <p:nvCxnSpPr>
          <p:cNvPr id="89" name="Connettore 1 88"/>
          <p:cNvCxnSpPr/>
          <p:nvPr/>
        </p:nvCxnSpPr>
        <p:spPr>
          <a:xfrm flipH="1">
            <a:off x="5317130" y="468788"/>
            <a:ext cx="4" cy="2382464"/>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94" name="Titolo 1"/>
          <p:cNvSpPr txBox="1">
            <a:spLocks/>
          </p:cNvSpPr>
          <p:nvPr/>
        </p:nvSpPr>
        <p:spPr>
          <a:xfrm>
            <a:off x="3053303" y="476974"/>
            <a:ext cx="2263828" cy="407969"/>
          </a:xfrm>
          <a:prstGeom prst="rect">
            <a:avLst/>
          </a:prstGeom>
        </p:spPr>
        <p:txBody>
          <a:bodyPr vert="horz" lIns="36000" tIns="45720" rIns="3600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it-IT" sz="1200" b="1" dirty="0" smtClean="0">
                <a:solidFill>
                  <a:srgbClr val="000000"/>
                </a:solidFill>
              </a:rPr>
              <a:t>Segreteria del Collegio Nazionale dei Probiviri</a:t>
            </a:r>
            <a:endParaRPr lang="it-IT" sz="1200" b="1" dirty="0">
              <a:solidFill>
                <a:srgbClr val="000000"/>
              </a:solidFill>
            </a:endParaRPr>
          </a:p>
        </p:txBody>
      </p:sp>
      <p:cxnSp>
        <p:nvCxnSpPr>
          <p:cNvPr id="95" name="Connettore 1 94"/>
          <p:cNvCxnSpPr/>
          <p:nvPr/>
        </p:nvCxnSpPr>
        <p:spPr>
          <a:xfrm>
            <a:off x="7496765" y="476974"/>
            <a:ext cx="1" cy="2373691"/>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97" name="Titolo 1"/>
          <p:cNvSpPr txBox="1">
            <a:spLocks/>
          </p:cNvSpPr>
          <p:nvPr/>
        </p:nvSpPr>
        <p:spPr>
          <a:xfrm>
            <a:off x="5317130" y="473683"/>
            <a:ext cx="2179635" cy="407969"/>
          </a:xfrm>
          <a:prstGeom prst="rect">
            <a:avLst/>
          </a:prstGeom>
        </p:spPr>
        <p:txBody>
          <a:bodyPr vert="horz" lIns="36000" tIns="45720" rIns="3600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it-IT" sz="1200" b="1" dirty="0" smtClean="0">
                <a:solidFill>
                  <a:srgbClr val="000000"/>
                </a:solidFill>
              </a:rPr>
              <a:t>Collegio Nazionale </a:t>
            </a:r>
            <a:r>
              <a:rPr lang="it-IT" sz="1200" b="1" smtClean="0">
                <a:solidFill>
                  <a:srgbClr val="000000"/>
                </a:solidFill>
              </a:rPr>
              <a:t>dei Probiviri</a:t>
            </a:r>
            <a:endParaRPr lang="it-IT" sz="1200" b="1" dirty="0">
              <a:solidFill>
                <a:srgbClr val="000000"/>
              </a:solidFill>
            </a:endParaRPr>
          </a:p>
        </p:txBody>
      </p:sp>
      <p:sp>
        <p:nvSpPr>
          <p:cNvPr id="100" name="Titolo 1"/>
          <p:cNvSpPr txBox="1">
            <a:spLocks/>
          </p:cNvSpPr>
          <p:nvPr/>
        </p:nvSpPr>
        <p:spPr>
          <a:xfrm>
            <a:off x="7496766" y="467186"/>
            <a:ext cx="1817751" cy="407969"/>
          </a:xfrm>
          <a:prstGeom prst="rect">
            <a:avLst/>
          </a:prstGeom>
        </p:spPr>
        <p:txBody>
          <a:bodyPr vert="horz" lIns="36000" tIns="45720" rIns="3600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it-IT" sz="1200" b="1" dirty="0" smtClean="0">
                <a:solidFill>
                  <a:srgbClr val="000000"/>
                </a:solidFill>
              </a:rPr>
              <a:t>Estensore</a:t>
            </a:r>
            <a:endParaRPr lang="it-IT" sz="1200" b="1" dirty="0">
              <a:solidFill>
                <a:srgbClr val="000000"/>
              </a:solidFill>
            </a:endParaRPr>
          </a:p>
        </p:txBody>
      </p:sp>
      <p:cxnSp>
        <p:nvCxnSpPr>
          <p:cNvPr id="101" name="Connettore 1 100"/>
          <p:cNvCxnSpPr>
            <a:endCxn id="107" idx="0"/>
          </p:cNvCxnSpPr>
          <p:nvPr/>
        </p:nvCxnSpPr>
        <p:spPr>
          <a:xfrm flipH="1">
            <a:off x="6737051" y="884943"/>
            <a:ext cx="432" cy="207257"/>
          </a:xfrm>
          <a:prstGeom prst="line">
            <a:avLst/>
          </a:prstGeom>
          <a:ln w="9525" cmpd="sng">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107" name="Processo 106"/>
          <p:cNvSpPr/>
          <p:nvPr/>
        </p:nvSpPr>
        <p:spPr>
          <a:xfrm>
            <a:off x="6223001" y="1092200"/>
            <a:ext cx="1028100" cy="303591"/>
          </a:xfrm>
          <a:prstGeom prst="flowChartProcess">
            <a:avLst/>
          </a:prstGeom>
        </p:spPr>
        <p:style>
          <a:lnRef idx="1">
            <a:schemeClr val="accent3"/>
          </a:lnRef>
          <a:fillRef idx="2">
            <a:schemeClr val="accent3"/>
          </a:fillRef>
          <a:effectRef idx="1">
            <a:schemeClr val="accent3"/>
          </a:effectRef>
          <a:fontRef idx="minor">
            <a:schemeClr val="dk1"/>
          </a:fontRef>
        </p:style>
        <p:txBody>
          <a:bodyPr lIns="36000" rIns="36000" rtlCol="0" anchor="ctr"/>
          <a:lstStyle/>
          <a:p>
            <a:pPr algn="ctr"/>
            <a:r>
              <a:rPr lang="it-IT" sz="800" dirty="0" smtClean="0"/>
              <a:t>NOMINA ESTENSORE</a:t>
            </a:r>
            <a:endParaRPr lang="it-IT" sz="800" dirty="0"/>
          </a:p>
        </p:txBody>
      </p:sp>
      <p:sp>
        <p:nvSpPr>
          <p:cNvPr id="108" name="Processo 107"/>
          <p:cNvSpPr/>
          <p:nvPr/>
        </p:nvSpPr>
        <p:spPr>
          <a:xfrm>
            <a:off x="7923364" y="1349617"/>
            <a:ext cx="1028100" cy="303591"/>
          </a:xfrm>
          <a:prstGeom prst="flowChartProcess">
            <a:avLst/>
          </a:prstGeom>
        </p:spPr>
        <p:style>
          <a:lnRef idx="1">
            <a:schemeClr val="accent3"/>
          </a:lnRef>
          <a:fillRef idx="2">
            <a:schemeClr val="accent3"/>
          </a:fillRef>
          <a:effectRef idx="1">
            <a:schemeClr val="accent3"/>
          </a:effectRef>
          <a:fontRef idx="minor">
            <a:schemeClr val="dk1"/>
          </a:fontRef>
        </p:style>
        <p:txBody>
          <a:bodyPr lIns="36000" rIns="36000" rtlCol="0" anchor="ctr"/>
          <a:lstStyle/>
          <a:p>
            <a:pPr algn="ctr"/>
            <a:r>
              <a:rPr lang="it-IT" sz="800" dirty="0" smtClean="0"/>
              <a:t>ESPLICITAZIONE SENTENZA SINTETICA</a:t>
            </a:r>
            <a:endParaRPr lang="it-IT" sz="800" dirty="0"/>
          </a:p>
        </p:txBody>
      </p:sp>
      <p:cxnSp>
        <p:nvCxnSpPr>
          <p:cNvPr id="116" name="Connettore 4 115"/>
          <p:cNvCxnSpPr>
            <a:stCxn id="107" idx="3"/>
            <a:endCxn id="108" idx="0"/>
          </p:cNvCxnSpPr>
          <p:nvPr/>
        </p:nvCxnSpPr>
        <p:spPr>
          <a:xfrm>
            <a:off x="7251101" y="1243996"/>
            <a:ext cx="1186313" cy="105621"/>
          </a:xfrm>
          <a:prstGeom prst="bentConnector2">
            <a:avLst/>
          </a:prstGeom>
          <a:ln w="9525">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24" name="Connettore 1 123"/>
          <p:cNvCxnSpPr>
            <a:stCxn id="166" idx="1"/>
            <a:endCxn id="184" idx="3"/>
          </p:cNvCxnSpPr>
          <p:nvPr/>
        </p:nvCxnSpPr>
        <p:spPr>
          <a:xfrm flipH="1">
            <a:off x="3766113" y="1508309"/>
            <a:ext cx="192431" cy="5131"/>
          </a:xfrm>
          <a:prstGeom prst="line">
            <a:avLst/>
          </a:prstGeom>
          <a:ln w="9525" cmpd="sng">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pic>
        <p:nvPicPr>
          <p:cNvPr id="128" name="Immagine 127" descr="skd188257sdc.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18258" y="1927335"/>
            <a:ext cx="251543" cy="202352"/>
          </a:xfrm>
          <a:prstGeom prst="rect">
            <a:avLst/>
          </a:prstGeom>
        </p:spPr>
      </p:pic>
      <p:sp>
        <p:nvSpPr>
          <p:cNvPr id="131" name="Documento 130"/>
          <p:cNvSpPr/>
          <p:nvPr/>
        </p:nvSpPr>
        <p:spPr>
          <a:xfrm>
            <a:off x="7829773" y="2049132"/>
            <a:ext cx="676923" cy="411478"/>
          </a:xfrm>
          <a:prstGeom prst="flowChartDocument">
            <a:avLst/>
          </a:prstGeom>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r>
              <a:rPr lang="it-IT" sz="800" dirty="0" smtClean="0"/>
              <a:t>MOTIVAZIONI DEL GIUDIZIO</a:t>
            </a:r>
          </a:p>
        </p:txBody>
      </p:sp>
      <p:sp>
        <p:nvSpPr>
          <p:cNvPr id="133" name="Documento 132"/>
          <p:cNvSpPr/>
          <p:nvPr/>
        </p:nvSpPr>
        <p:spPr>
          <a:xfrm>
            <a:off x="4490552" y="2047860"/>
            <a:ext cx="676923" cy="411478"/>
          </a:xfrm>
          <a:prstGeom prst="flowChartDocument">
            <a:avLst/>
          </a:prstGeom>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r>
              <a:rPr lang="it-IT" sz="800" dirty="0" smtClean="0"/>
              <a:t>MOTIVAZIONI DEL GIUDIZIO</a:t>
            </a:r>
          </a:p>
        </p:txBody>
      </p:sp>
      <p:cxnSp>
        <p:nvCxnSpPr>
          <p:cNvPr id="136" name="Connettore 4 135"/>
          <p:cNvCxnSpPr>
            <a:stCxn id="131" idx="3"/>
            <a:endCxn id="128" idx="2"/>
          </p:cNvCxnSpPr>
          <p:nvPr/>
        </p:nvCxnSpPr>
        <p:spPr>
          <a:xfrm flipV="1">
            <a:off x="8506696" y="2129687"/>
            <a:ext cx="337334" cy="125184"/>
          </a:xfrm>
          <a:prstGeom prst="bentConnector2">
            <a:avLst/>
          </a:prstGeom>
          <a:ln w="9525">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37" name="Connettore 4 136"/>
          <p:cNvCxnSpPr>
            <a:stCxn id="131" idx="1"/>
            <a:endCxn id="133" idx="3"/>
          </p:cNvCxnSpPr>
          <p:nvPr/>
        </p:nvCxnSpPr>
        <p:spPr>
          <a:xfrm rot="10800000">
            <a:off x="5167475" y="2253599"/>
            <a:ext cx="2662298" cy="1272"/>
          </a:xfrm>
          <a:prstGeom prst="bentConnector3">
            <a:avLst>
              <a:gd name="adj1" fmla="val 50000"/>
            </a:avLst>
          </a:prstGeom>
          <a:ln w="9525">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140" name="CasellaDiTesto 139"/>
          <p:cNvSpPr txBox="1"/>
          <p:nvPr/>
        </p:nvSpPr>
        <p:spPr>
          <a:xfrm>
            <a:off x="3451332" y="1977202"/>
            <a:ext cx="1407262" cy="415498"/>
          </a:xfrm>
          <a:prstGeom prst="rect">
            <a:avLst/>
          </a:prstGeom>
          <a:noFill/>
        </p:spPr>
        <p:txBody>
          <a:bodyPr wrap="square" rtlCol="0">
            <a:spAutoFit/>
          </a:bodyPr>
          <a:lstStyle/>
          <a:p>
            <a:pPr algn="ctr"/>
            <a:r>
              <a:rPr lang="it-IT" sz="700" b="1" dirty="0" smtClean="0"/>
              <a:t>A RICORRENTE </a:t>
            </a:r>
          </a:p>
          <a:p>
            <a:pPr algn="ctr"/>
            <a:r>
              <a:rPr lang="it-IT" sz="700" b="1" dirty="0" smtClean="0"/>
              <a:t>E RESISTENTE</a:t>
            </a:r>
          </a:p>
          <a:p>
            <a:pPr algn="ctr"/>
            <a:endParaRPr lang="it-IT" sz="700" b="1" dirty="0" smtClean="0"/>
          </a:p>
        </p:txBody>
      </p:sp>
      <p:cxnSp>
        <p:nvCxnSpPr>
          <p:cNvPr id="141" name="Connettore 1 140"/>
          <p:cNvCxnSpPr>
            <a:stCxn id="148" idx="0"/>
          </p:cNvCxnSpPr>
          <p:nvPr/>
        </p:nvCxnSpPr>
        <p:spPr>
          <a:xfrm flipV="1">
            <a:off x="3784516" y="2044359"/>
            <a:ext cx="0" cy="316591"/>
          </a:xfrm>
          <a:prstGeom prst="line">
            <a:avLst/>
          </a:prstGeom>
          <a:ln w="12700" cmpd="sng"/>
          <a:effectLst/>
        </p:spPr>
        <p:style>
          <a:lnRef idx="2">
            <a:schemeClr val="dk1"/>
          </a:lnRef>
          <a:fillRef idx="0">
            <a:schemeClr val="dk1"/>
          </a:fillRef>
          <a:effectRef idx="1">
            <a:schemeClr val="dk1"/>
          </a:effectRef>
          <a:fontRef idx="minor">
            <a:schemeClr val="tx1"/>
          </a:fontRef>
        </p:style>
      </p:cxnSp>
      <p:cxnSp>
        <p:nvCxnSpPr>
          <p:cNvPr id="144" name="Connettore 1 143"/>
          <p:cNvCxnSpPr>
            <a:endCxn id="133" idx="1"/>
          </p:cNvCxnSpPr>
          <p:nvPr/>
        </p:nvCxnSpPr>
        <p:spPr>
          <a:xfrm>
            <a:off x="3783791" y="2253599"/>
            <a:ext cx="706761" cy="0"/>
          </a:xfrm>
          <a:prstGeom prst="line">
            <a:avLst/>
          </a:prstGeom>
          <a:ln w="12700" cmpd="sng"/>
          <a:effectLst/>
        </p:spPr>
        <p:style>
          <a:lnRef idx="2">
            <a:schemeClr val="dk1"/>
          </a:lnRef>
          <a:fillRef idx="0">
            <a:schemeClr val="dk1"/>
          </a:fillRef>
          <a:effectRef idx="1">
            <a:schemeClr val="dk1"/>
          </a:effectRef>
          <a:fontRef idx="minor">
            <a:schemeClr val="tx1"/>
          </a:fontRef>
        </p:style>
      </p:cxnSp>
      <p:sp>
        <p:nvSpPr>
          <p:cNvPr id="148" name="Processo 147"/>
          <p:cNvSpPr/>
          <p:nvPr/>
        </p:nvSpPr>
        <p:spPr>
          <a:xfrm>
            <a:off x="3129279" y="2360950"/>
            <a:ext cx="1310473" cy="231282"/>
          </a:xfrm>
          <a:prstGeom prst="flowChartProcess">
            <a:avLst/>
          </a:prstGeom>
        </p:spPr>
        <p:style>
          <a:lnRef idx="1">
            <a:schemeClr val="accent6"/>
          </a:lnRef>
          <a:fillRef idx="2">
            <a:schemeClr val="accent6"/>
          </a:fillRef>
          <a:effectRef idx="1">
            <a:schemeClr val="accent6"/>
          </a:effectRef>
          <a:fontRef idx="minor">
            <a:schemeClr val="dk1"/>
          </a:fontRef>
        </p:style>
        <p:txBody>
          <a:bodyPr lIns="36000" rIns="36000" rtlCol="0" anchor="ctr"/>
          <a:lstStyle/>
          <a:p>
            <a:pPr algn="ctr"/>
            <a:r>
              <a:rPr lang="it-IT" sz="700" dirty="0" smtClean="0"/>
              <a:t>Anche a sezioni e gruppi regionali se la sentenza li coinvolge</a:t>
            </a:r>
            <a:endParaRPr lang="it-IT" sz="700" dirty="0"/>
          </a:p>
        </p:txBody>
      </p:sp>
      <p:cxnSp>
        <p:nvCxnSpPr>
          <p:cNvPr id="149" name="Connettore 1 148"/>
          <p:cNvCxnSpPr/>
          <p:nvPr/>
        </p:nvCxnSpPr>
        <p:spPr>
          <a:xfrm>
            <a:off x="3154109" y="2360950"/>
            <a:ext cx="0" cy="243982"/>
          </a:xfrm>
          <a:prstGeom prst="line">
            <a:avLst/>
          </a:prstGeom>
          <a:ln/>
        </p:spPr>
        <p:style>
          <a:lnRef idx="1">
            <a:schemeClr val="accent6"/>
          </a:lnRef>
          <a:fillRef idx="0">
            <a:schemeClr val="accent6"/>
          </a:fillRef>
          <a:effectRef idx="0">
            <a:schemeClr val="accent6"/>
          </a:effectRef>
          <a:fontRef idx="minor">
            <a:schemeClr val="tx1"/>
          </a:fontRef>
        </p:style>
      </p:cxnSp>
      <p:cxnSp>
        <p:nvCxnSpPr>
          <p:cNvPr id="150" name="Connettore 1 149"/>
          <p:cNvCxnSpPr/>
          <p:nvPr/>
        </p:nvCxnSpPr>
        <p:spPr>
          <a:xfrm>
            <a:off x="4410561" y="2354600"/>
            <a:ext cx="0" cy="243982"/>
          </a:xfrm>
          <a:prstGeom prst="line">
            <a:avLst/>
          </a:prstGeom>
          <a:ln/>
        </p:spPr>
        <p:style>
          <a:lnRef idx="1">
            <a:schemeClr val="accent6"/>
          </a:lnRef>
          <a:fillRef idx="0">
            <a:schemeClr val="accent6"/>
          </a:fillRef>
          <a:effectRef idx="0">
            <a:schemeClr val="accent6"/>
          </a:effectRef>
          <a:fontRef idx="minor">
            <a:schemeClr val="tx1"/>
          </a:fontRef>
        </p:style>
      </p:cxnSp>
      <p:sp>
        <p:nvSpPr>
          <p:cNvPr id="154" name="Ovale 153"/>
          <p:cNvSpPr/>
          <p:nvPr/>
        </p:nvSpPr>
        <p:spPr>
          <a:xfrm>
            <a:off x="5875589" y="940852"/>
            <a:ext cx="285178" cy="296794"/>
          </a:xfrm>
          <a:prstGeom prst="ellipse">
            <a:avLst/>
          </a:prstGeom>
          <a:ln w="19050" cmpd="sng">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sz="800" b="1" dirty="0"/>
              <a:t>7</a:t>
            </a:r>
            <a:endParaRPr lang="it-IT" sz="800" b="1" dirty="0" smtClean="0"/>
          </a:p>
        </p:txBody>
      </p:sp>
      <p:sp>
        <p:nvSpPr>
          <p:cNvPr id="166" name="Documento 165"/>
          <p:cNvSpPr/>
          <p:nvPr/>
        </p:nvSpPr>
        <p:spPr>
          <a:xfrm>
            <a:off x="3958544" y="1305744"/>
            <a:ext cx="676923" cy="405129"/>
          </a:xfrm>
          <a:prstGeom prst="flowChartDocument">
            <a:avLst/>
          </a:prstGeom>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r>
              <a:rPr lang="it-IT" sz="800" dirty="0" smtClean="0"/>
              <a:t>MASSIMARIO DEL COLLEGIO</a:t>
            </a:r>
          </a:p>
        </p:txBody>
      </p:sp>
      <p:sp>
        <p:nvSpPr>
          <p:cNvPr id="182" name="CasellaDiTesto 181"/>
          <p:cNvSpPr txBox="1"/>
          <p:nvPr/>
        </p:nvSpPr>
        <p:spPr>
          <a:xfrm>
            <a:off x="4635467" y="1336917"/>
            <a:ext cx="855620" cy="200055"/>
          </a:xfrm>
          <a:prstGeom prst="rect">
            <a:avLst/>
          </a:prstGeom>
          <a:noFill/>
        </p:spPr>
        <p:txBody>
          <a:bodyPr wrap="square" rtlCol="0">
            <a:spAutoFit/>
          </a:bodyPr>
          <a:lstStyle/>
          <a:p>
            <a:pPr algn="ctr"/>
            <a:r>
              <a:rPr lang="it-IT" sz="700" dirty="0" smtClean="0"/>
              <a:t>Inserita nel</a:t>
            </a:r>
          </a:p>
        </p:txBody>
      </p:sp>
      <p:sp>
        <p:nvSpPr>
          <p:cNvPr id="184" name="Estrai 183"/>
          <p:cNvSpPr/>
          <p:nvPr/>
        </p:nvSpPr>
        <p:spPr>
          <a:xfrm>
            <a:off x="3493064" y="1364857"/>
            <a:ext cx="364065" cy="297165"/>
          </a:xfrm>
          <a:prstGeom prst="flowChartExtra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it-IT"/>
          </a:p>
        </p:txBody>
      </p:sp>
      <p:sp>
        <p:nvSpPr>
          <p:cNvPr id="187" name="Estrai 186"/>
          <p:cNvSpPr/>
          <p:nvPr/>
        </p:nvSpPr>
        <p:spPr>
          <a:xfrm>
            <a:off x="4646927" y="2505499"/>
            <a:ext cx="364065" cy="297165"/>
          </a:xfrm>
          <a:prstGeom prst="flowChartExtra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it-IT"/>
          </a:p>
        </p:txBody>
      </p:sp>
      <p:cxnSp>
        <p:nvCxnSpPr>
          <p:cNvPr id="188" name="Connettore 1 187"/>
          <p:cNvCxnSpPr>
            <a:stCxn id="187" idx="0"/>
            <a:endCxn id="133" idx="2"/>
          </p:cNvCxnSpPr>
          <p:nvPr/>
        </p:nvCxnSpPr>
        <p:spPr>
          <a:xfrm flipV="1">
            <a:off x="4828960" y="2432135"/>
            <a:ext cx="54" cy="73364"/>
          </a:xfrm>
          <a:prstGeom prst="line">
            <a:avLst/>
          </a:prstGeom>
          <a:ln w="9525" cmpd="sng">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91" name="Connettore 1 190"/>
          <p:cNvCxnSpPr/>
          <p:nvPr/>
        </p:nvCxnSpPr>
        <p:spPr>
          <a:xfrm>
            <a:off x="118523" y="2851252"/>
            <a:ext cx="9188567" cy="0"/>
          </a:xfrm>
          <a:prstGeom prst="line">
            <a:avLst/>
          </a:prstGeom>
          <a:ln w="3175" cmpd="sng"/>
          <a:effectLst/>
        </p:spPr>
        <p:style>
          <a:lnRef idx="2">
            <a:schemeClr val="dk1"/>
          </a:lnRef>
          <a:fillRef idx="0">
            <a:schemeClr val="dk1"/>
          </a:fillRef>
          <a:effectRef idx="1">
            <a:schemeClr val="dk1"/>
          </a:effectRef>
          <a:fontRef idx="minor">
            <a:schemeClr val="tx1"/>
          </a:fontRef>
        </p:style>
      </p:cxnSp>
      <p:grpSp>
        <p:nvGrpSpPr>
          <p:cNvPr id="197" name="Gruppo 196"/>
          <p:cNvGrpSpPr/>
          <p:nvPr/>
        </p:nvGrpSpPr>
        <p:grpSpPr>
          <a:xfrm>
            <a:off x="178265" y="3206505"/>
            <a:ext cx="8612762" cy="211687"/>
            <a:chOff x="164050" y="4364959"/>
            <a:chExt cx="8612762" cy="211687"/>
          </a:xfrm>
        </p:grpSpPr>
        <p:sp>
          <p:nvSpPr>
            <p:cNvPr id="198" name="CasellaDiTesto 197"/>
            <p:cNvSpPr txBox="1"/>
            <p:nvPr/>
          </p:nvSpPr>
          <p:spPr>
            <a:xfrm>
              <a:off x="4539595" y="4376591"/>
              <a:ext cx="1464368" cy="200055"/>
            </a:xfrm>
            <a:prstGeom prst="rect">
              <a:avLst/>
            </a:prstGeom>
            <a:noFill/>
          </p:spPr>
          <p:txBody>
            <a:bodyPr wrap="square" rtlCol="0">
              <a:spAutoFit/>
            </a:bodyPr>
            <a:lstStyle/>
            <a:p>
              <a:r>
                <a:rPr lang="it-IT" sz="700" dirty="0" smtClean="0"/>
                <a:t>Archivio /Intranet</a:t>
              </a:r>
              <a:endParaRPr lang="it-IT" sz="700" dirty="0"/>
            </a:p>
          </p:txBody>
        </p:sp>
        <p:grpSp>
          <p:nvGrpSpPr>
            <p:cNvPr id="201" name="Gruppo 200"/>
            <p:cNvGrpSpPr/>
            <p:nvPr/>
          </p:nvGrpSpPr>
          <p:grpSpPr>
            <a:xfrm>
              <a:off x="164050" y="4364959"/>
              <a:ext cx="8612762" cy="204855"/>
              <a:chOff x="96300" y="3366972"/>
              <a:chExt cx="8612762" cy="204855"/>
            </a:xfrm>
          </p:grpSpPr>
          <p:sp>
            <p:nvSpPr>
              <p:cNvPr id="208" name="Ovale 207"/>
              <p:cNvSpPr/>
              <p:nvPr/>
            </p:nvSpPr>
            <p:spPr>
              <a:xfrm>
                <a:off x="3514059" y="3382763"/>
                <a:ext cx="198558" cy="171907"/>
              </a:xfrm>
              <a:prstGeom prst="ellipse">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lang="it-IT" sz="800" b="1" dirty="0" smtClean="0"/>
              </a:p>
            </p:txBody>
          </p:sp>
          <p:grpSp>
            <p:nvGrpSpPr>
              <p:cNvPr id="211" name="Gruppo 210"/>
              <p:cNvGrpSpPr/>
              <p:nvPr/>
            </p:nvGrpSpPr>
            <p:grpSpPr>
              <a:xfrm>
                <a:off x="96300" y="3366972"/>
                <a:ext cx="8612762" cy="204855"/>
                <a:chOff x="96300" y="3366972"/>
                <a:chExt cx="8612762" cy="204855"/>
              </a:xfrm>
            </p:grpSpPr>
            <p:sp>
              <p:nvSpPr>
                <p:cNvPr id="213" name="CasellaDiTesto 212"/>
                <p:cNvSpPr txBox="1"/>
                <p:nvPr/>
              </p:nvSpPr>
              <p:spPr>
                <a:xfrm>
                  <a:off x="3674520" y="3371772"/>
                  <a:ext cx="790975" cy="200055"/>
                </a:xfrm>
                <a:prstGeom prst="rect">
                  <a:avLst/>
                </a:prstGeom>
                <a:noFill/>
              </p:spPr>
              <p:txBody>
                <a:bodyPr wrap="square" rtlCol="0">
                  <a:spAutoFit/>
                </a:bodyPr>
                <a:lstStyle/>
                <a:p>
                  <a:r>
                    <a:rPr lang="it-IT" sz="700" dirty="0" smtClean="0"/>
                    <a:t>Alternative</a:t>
                  </a:r>
                  <a:endParaRPr lang="it-IT" sz="700" dirty="0"/>
                </a:p>
              </p:txBody>
            </p:sp>
            <p:grpSp>
              <p:nvGrpSpPr>
                <p:cNvPr id="215" name="Gruppo 214"/>
                <p:cNvGrpSpPr/>
                <p:nvPr/>
              </p:nvGrpSpPr>
              <p:grpSpPr>
                <a:xfrm>
                  <a:off x="96300" y="3366972"/>
                  <a:ext cx="8612762" cy="204855"/>
                  <a:chOff x="44851" y="6464188"/>
                  <a:chExt cx="8612762" cy="204855"/>
                </a:xfrm>
              </p:grpSpPr>
              <p:grpSp>
                <p:nvGrpSpPr>
                  <p:cNvPr id="216" name="Gruppo 215"/>
                  <p:cNvGrpSpPr/>
                  <p:nvPr/>
                </p:nvGrpSpPr>
                <p:grpSpPr>
                  <a:xfrm>
                    <a:off x="44851" y="6464188"/>
                    <a:ext cx="8612762" cy="204855"/>
                    <a:chOff x="44851" y="6464188"/>
                    <a:chExt cx="8612762" cy="204855"/>
                  </a:xfrm>
                </p:grpSpPr>
                <p:sp>
                  <p:nvSpPr>
                    <p:cNvPr id="220" name="CasellaDiTesto 219"/>
                    <p:cNvSpPr txBox="1"/>
                    <p:nvPr/>
                  </p:nvSpPr>
                  <p:spPr>
                    <a:xfrm>
                      <a:off x="2677985" y="6467363"/>
                      <a:ext cx="790975" cy="200055"/>
                    </a:xfrm>
                    <a:prstGeom prst="rect">
                      <a:avLst/>
                    </a:prstGeom>
                    <a:noFill/>
                  </p:spPr>
                  <p:txBody>
                    <a:bodyPr wrap="square" rtlCol="0">
                      <a:spAutoFit/>
                    </a:bodyPr>
                    <a:lstStyle/>
                    <a:p>
                      <a:r>
                        <a:rPr lang="it-IT" sz="700" dirty="0" smtClean="0"/>
                        <a:t>Specificazioni</a:t>
                      </a:r>
                      <a:endParaRPr lang="it-IT" sz="700" dirty="0"/>
                    </a:p>
                  </p:txBody>
                </p:sp>
                <p:grpSp>
                  <p:nvGrpSpPr>
                    <p:cNvPr id="221" name="Gruppo 220"/>
                    <p:cNvGrpSpPr/>
                    <p:nvPr/>
                  </p:nvGrpSpPr>
                  <p:grpSpPr>
                    <a:xfrm>
                      <a:off x="44851" y="6464188"/>
                      <a:ext cx="8612762" cy="204855"/>
                      <a:chOff x="-37699" y="6437114"/>
                      <a:chExt cx="8612762" cy="204855"/>
                    </a:xfrm>
                  </p:grpSpPr>
                  <p:pic>
                    <p:nvPicPr>
                      <p:cNvPr id="222" name="Immagine 221" descr="skd188257sdc.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75123" y="6452128"/>
                        <a:ext cx="208652" cy="188216"/>
                      </a:xfrm>
                      <a:prstGeom prst="rect">
                        <a:avLst/>
                      </a:prstGeom>
                    </p:spPr>
                  </p:pic>
                  <p:sp>
                    <p:nvSpPr>
                      <p:cNvPr id="223" name="CasellaDiTesto 222"/>
                      <p:cNvSpPr txBox="1"/>
                      <p:nvPr/>
                    </p:nvSpPr>
                    <p:spPr>
                      <a:xfrm>
                        <a:off x="6640942" y="6441880"/>
                        <a:ext cx="790975" cy="200055"/>
                      </a:xfrm>
                      <a:prstGeom prst="rect">
                        <a:avLst/>
                      </a:prstGeom>
                      <a:noFill/>
                    </p:spPr>
                    <p:txBody>
                      <a:bodyPr wrap="square" rtlCol="0">
                        <a:spAutoFit/>
                      </a:bodyPr>
                      <a:lstStyle/>
                      <a:p>
                        <a:r>
                          <a:rPr lang="it-IT" sz="700" dirty="0" smtClean="0"/>
                          <a:t>Trasmissione</a:t>
                        </a:r>
                        <a:endParaRPr lang="it-IT" sz="700" dirty="0"/>
                      </a:p>
                    </p:txBody>
                  </p:sp>
                  <p:sp>
                    <p:nvSpPr>
                      <p:cNvPr id="256" name="CasellaDiTesto 255"/>
                      <p:cNvSpPr txBox="1"/>
                      <p:nvPr/>
                    </p:nvSpPr>
                    <p:spPr>
                      <a:xfrm>
                        <a:off x="1639331" y="6441880"/>
                        <a:ext cx="790975" cy="200055"/>
                      </a:xfrm>
                      <a:prstGeom prst="rect">
                        <a:avLst/>
                      </a:prstGeom>
                      <a:noFill/>
                    </p:spPr>
                    <p:txBody>
                      <a:bodyPr wrap="square" rtlCol="0">
                        <a:spAutoFit/>
                      </a:bodyPr>
                      <a:lstStyle/>
                      <a:p>
                        <a:r>
                          <a:rPr lang="it-IT" sz="700" dirty="0" smtClean="0"/>
                          <a:t>Documenti</a:t>
                        </a:r>
                        <a:endParaRPr lang="it-IT" sz="700" dirty="0"/>
                      </a:p>
                    </p:txBody>
                  </p:sp>
                  <p:sp>
                    <p:nvSpPr>
                      <p:cNvPr id="257" name="CasellaDiTesto 256"/>
                      <p:cNvSpPr txBox="1"/>
                      <p:nvPr/>
                    </p:nvSpPr>
                    <p:spPr>
                      <a:xfrm>
                        <a:off x="-37699" y="6437114"/>
                        <a:ext cx="650435" cy="200055"/>
                      </a:xfrm>
                      <a:prstGeom prst="rect">
                        <a:avLst/>
                      </a:prstGeom>
                      <a:noFill/>
                    </p:spPr>
                    <p:txBody>
                      <a:bodyPr wrap="square" rtlCol="0">
                        <a:spAutoFit/>
                      </a:bodyPr>
                      <a:lstStyle/>
                      <a:p>
                        <a:r>
                          <a:rPr lang="it-IT" sz="700" b="1" dirty="0" smtClean="0"/>
                          <a:t>LEGENDA:</a:t>
                        </a:r>
                      </a:p>
                    </p:txBody>
                  </p:sp>
                  <p:sp>
                    <p:nvSpPr>
                      <p:cNvPr id="258" name="Processo 257"/>
                      <p:cNvSpPr/>
                      <p:nvPr/>
                    </p:nvSpPr>
                    <p:spPr>
                      <a:xfrm>
                        <a:off x="638352" y="6448229"/>
                        <a:ext cx="215154" cy="172823"/>
                      </a:xfrm>
                      <a:prstGeom prst="flowChartProcess">
                        <a:avLst/>
                      </a:prstGeom>
                    </p:spPr>
                    <p:style>
                      <a:lnRef idx="1">
                        <a:schemeClr val="accent3"/>
                      </a:lnRef>
                      <a:fillRef idx="2">
                        <a:schemeClr val="accent3"/>
                      </a:fillRef>
                      <a:effectRef idx="1">
                        <a:schemeClr val="accent3"/>
                      </a:effectRef>
                      <a:fontRef idx="minor">
                        <a:schemeClr val="dk1"/>
                      </a:fontRef>
                    </p:style>
                    <p:txBody>
                      <a:bodyPr rtlCol="0" anchor="ctr"/>
                      <a:lstStyle/>
                      <a:p>
                        <a:endParaRPr lang="it-IT" sz="800" dirty="0" smtClean="0"/>
                      </a:p>
                    </p:txBody>
                  </p:sp>
                  <p:sp>
                    <p:nvSpPr>
                      <p:cNvPr id="259" name="CasellaDiTesto 258"/>
                      <p:cNvSpPr txBox="1"/>
                      <p:nvPr/>
                    </p:nvSpPr>
                    <p:spPr>
                      <a:xfrm>
                        <a:off x="819179" y="6439922"/>
                        <a:ext cx="609965" cy="200055"/>
                      </a:xfrm>
                      <a:prstGeom prst="rect">
                        <a:avLst/>
                      </a:prstGeom>
                      <a:noFill/>
                    </p:spPr>
                    <p:txBody>
                      <a:bodyPr wrap="square" rtlCol="0">
                        <a:spAutoFit/>
                      </a:bodyPr>
                      <a:lstStyle/>
                      <a:p>
                        <a:r>
                          <a:rPr lang="it-IT" sz="700" dirty="0" smtClean="0"/>
                          <a:t>Azioni</a:t>
                        </a:r>
                        <a:endParaRPr lang="it-IT" sz="700" dirty="0"/>
                      </a:p>
                    </p:txBody>
                  </p:sp>
                  <p:sp>
                    <p:nvSpPr>
                      <p:cNvPr id="260" name="Documento multiplo 259"/>
                      <p:cNvSpPr/>
                      <p:nvPr/>
                    </p:nvSpPr>
                    <p:spPr>
                      <a:xfrm>
                        <a:off x="1384694" y="6455096"/>
                        <a:ext cx="283382" cy="182073"/>
                      </a:xfrm>
                      <a:prstGeom prst="flowChartMultidocumen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it-IT" sz="800" dirty="0"/>
                      </a:p>
                    </p:txBody>
                  </p:sp>
                  <p:sp>
                    <p:nvSpPr>
                      <p:cNvPr id="261" name="CasellaDiTesto 260"/>
                      <p:cNvSpPr txBox="1"/>
                      <p:nvPr/>
                    </p:nvSpPr>
                    <p:spPr>
                      <a:xfrm>
                        <a:off x="5409805" y="6441914"/>
                        <a:ext cx="1113022" cy="200055"/>
                      </a:xfrm>
                      <a:prstGeom prst="rect">
                        <a:avLst/>
                      </a:prstGeom>
                      <a:noFill/>
                    </p:spPr>
                    <p:txBody>
                      <a:bodyPr wrap="square" rtlCol="0">
                        <a:spAutoFit/>
                      </a:bodyPr>
                      <a:lstStyle/>
                      <a:p>
                        <a:r>
                          <a:rPr lang="it-IT" sz="700" dirty="0" smtClean="0"/>
                          <a:t>Procedura informatica</a:t>
                        </a:r>
                        <a:endParaRPr lang="it-IT" sz="700" dirty="0"/>
                      </a:p>
                    </p:txBody>
                  </p:sp>
                  <p:cxnSp>
                    <p:nvCxnSpPr>
                      <p:cNvPr id="262" name="Connettore 1 261"/>
                      <p:cNvCxnSpPr/>
                      <p:nvPr/>
                    </p:nvCxnSpPr>
                    <p:spPr>
                      <a:xfrm>
                        <a:off x="7421972" y="6554874"/>
                        <a:ext cx="149025" cy="0"/>
                      </a:xfrm>
                      <a:prstGeom prst="line">
                        <a:avLst/>
                      </a:prstGeom>
                      <a:ln w="9525" cmpd="sng">
                        <a:prstDash val="sysDash"/>
                      </a:ln>
                      <a:effectLst/>
                    </p:spPr>
                    <p:style>
                      <a:lnRef idx="2">
                        <a:schemeClr val="dk1"/>
                      </a:lnRef>
                      <a:fillRef idx="0">
                        <a:schemeClr val="dk1"/>
                      </a:fillRef>
                      <a:effectRef idx="1">
                        <a:schemeClr val="dk1"/>
                      </a:effectRef>
                      <a:fontRef idx="minor">
                        <a:schemeClr val="tx1"/>
                      </a:fontRef>
                    </p:style>
                  </p:cxnSp>
                  <p:cxnSp>
                    <p:nvCxnSpPr>
                      <p:cNvPr id="263" name="Connettore 1 262"/>
                      <p:cNvCxnSpPr/>
                      <p:nvPr/>
                    </p:nvCxnSpPr>
                    <p:spPr>
                      <a:xfrm>
                        <a:off x="6533031" y="6554874"/>
                        <a:ext cx="155536" cy="0"/>
                      </a:xfrm>
                      <a:prstGeom prst="line">
                        <a:avLst/>
                      </a:prstGeom>
                      <a:ln w="9525" cmpd="sng"/>
                      <a:effectLst/>
                    </p:spPr>
                    <p:style>
                      <a:lnRef idx="2">
                        <a:schemeClr val="dk1"/>
                      </a:lnRef>
                      <a:fillRef idx="0">
                        <a:schemeClr val="dk1"/>
                      </a:fillRef>
                      <a:effectRef idx="1">
                        <a:schemeClr val="dk1"/>
                      </a:effectRef>
                      <a:fontRef idx="minor">
                        <a:schemeClr val="tx1"/>
                      </a:fontRef>
                    </p:style>
                  </p:cxnSp>
                  <p:sp>
                    <p:nvSpPr>
                      <p:cNvPr id="264" name="CasellaDiTesto 263"/>
                      <p:cNvSpPr txBox="1"/>
                      <p:nvPr/>
                    </p:nvSpPr>
                    <p:spPr>
                      <a:xfrm>
                        <a:off x="7516769" y="6439922"/>
                        <a:ext cx="1058294" cy="200055"/>
                      </a:xfrm>
                      <a:prstGeom prst="rect">
                        <a:avLst/>
                      </a:prstGeom>
                      <a:noFill/>
                    </p:spPr>
                    <p:txBody>
                      <a:bodyPr wrap="square" rtlCol="0">
                        <a:spAutoFit/>
                      </a:bodyPr>
                      <a:lstStyle/>
                      <a:p>
                        <a:r>
                          <a:rPr lang="it-IT" sz="700" dirty="0" smtClean="0"/>
                          <a:t>Elaborazione/Sequenza</a:t>
                        </a:r>
                        <a:endParaRPr lang="it-IT" sz="700" dirty="0"/>
                      </a:p>
                    </p:txBody>
                  </p:sp>
                </p:grpSp>
              </p:grpSp>
              <p:sp>
                <p:nvSpPr>
                  <p:cNvPr id="219" name="Elaborazione predefinita 218"/>
                  <p:cNvSpPr/>
                  <p:nvPr/>
                </p:nvSpPr>
                <p:spPr>
                  <a:xfrm>
                    <a:off x="2479676" y="6479980"/>
                    <a:ext cx="234950" cy="171906"/>
                  </a:xfrm>
                  <a:prstGeom prst="flowChartPredefined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t-IT"/>
                  </a:p>
                </p:txBody>
              </p:sp>
            </p:grpSp>
          </p:grpSp>
        </p:grpSp>
        <p:sp>
          <p:nvSpPr>
            <p:cNvPr id="202" name="Estrai 201"/>
            <p:cNvSpPr/>
            <p:nvPr/>
          </p:nvSpPr>
          <p:spPr>
            <a:xfrm>
              <a:off x="4387436" y="4364959"/>
              <a:ext cx="216589" cy="195530"/>
            </a:xfrm>
            <a:prstGeom prst="flowChartExtra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it-IT"/>
            </a:p>
          </p:txBody>
        </p:sp>
      </p:grpSp>
      <p:sp>
        <p:nvSpPr>
          <p:cNvPr id="265" name="Ovale 264"/>
          <p:cNvSpPr/>
          <p:nvPr/>
        </p:nvSpPr>
        <p:spPr>
          <a:xfrm>
            <a:off x="8951464" y="2129687"/>
            <a:ext cx="285178" cy="296794"/>
          </a:xfrm>
          <a:prstGeom prst="ellipse">
            <a:avLst/>
          </a:prstGeom>
          <a:ln w="19050" cmpd="sng">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sz="800" b="1" dirty="0"/>
              <a:t>9</a:t>
            </a:r>
            <a:endParaRPr lang="it-IT" sz="800" b="1" dirty="0" smtClean="0"/>
          </a:p>
        </p:txBody>
      </p:sp>
      <p:sp>
        <p:nvSpPr>
          <p:cNvPr id="86" name="CasellaDiTesto 85"/>
          <p:cNvSpPr txBox="1"/>
          <p:nvPr/>
        </p:nvSpPr>
        <p:spPr>
          <a:xfrm>
            <a:off x="396483" y="1013036"/>
            <a:ext cx="2688345" cy="784830"/>
          </a:xfrm>
          <a:prstGeom prst="rect">
            <a:avLst/>
          </a:prstGeom>
          <a:noFill/>
        </p:spPr>
        <p:txBody>
          <a:bodyPr wrap="square" rtlCol="0">
            <a:spAutoFit/>
          </a:bodyPr>
          <a:lstStyle/>
          <a:p>
            <a:pPr algn="just"/>
            <a:r>
              <a:rPr lang="it-IT" sz="900" dirty="0">
                <a:solidFill>
                  <a:srgbClr val="000000"/>
                </a:solidFill>
              </a:rPr>
              <a:t>Al termine dell’udienza, il Presidente del CNP nomina un membro estensore che esplicita la sentenza in maniera sintetica, affinché la Segreteria del CNP possa inserirla nel massimario del Collegio, documento pubblico conservato in Segreteria</a:t>
            </a:r>
            <a:r>
              <a:rPr lang="it-IT" sz="900" dirty="0" smtClean="0">
                <a:solidFill>
                  <a:srgbClr val="000000"/>
                </a:solidFill>
              </a:rPr>
              <a:t>.</a:t>
            </a:r>
            <a:endParaRPr lang="it-IT" sz="900" dirty="0">
              <a:solidFill>
                <a:srgbClr val="000000"/>
              </a:solidFill>
            </a:endParaRPr>
          </a:p>
        </p:txBody>
      </p:sp>
      <p:sp>
        <p:nvSpPr>
          <p:cNvPr id="87" name="Ovale 86"/>
          <p:cNvSpPr/>
          <p:nvPr/>
        </p:nvSpPr>
        <p:spPr>
          <a:xfrm>
            <a:off x="164398" y="982094"/>
            <a:ext cx="285178" cy="296794"/>
          </a:xfrm>
          <a:prstGeom prst="ellipse">
            <a:avLst/>
          </a:prstGeom>
          <a:ln w="19050" cmpd="sng">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sz="800" b="1" dirty="0"/>
              <a:t>7</a:t>
            </a:r>
            <a:endParaRPr lang="it-IT" sz="800" b="1" dirty="0" smtClean="0"/>
          </a:p>
        </p:txBody>
      </p:sp>
      <p:sp>
        <p:nvSpPr>
          <p:cNvPr id="90" name="CasellaDiTesto 89"/>
          <p:cNvSpPr txBox="1"/>
          <p:nvPr/>
        </p:nvSpPr>
        <p:spPr>
          <a:xfrm>
            <a:off x="396483" y="1927335"/>
            <a:ext cx="2688345" cy="923330"/>
          </a:xfrm>
          <a:prstGeom prst="rect">
            <a:avLst/>
          </a:prstGeom>
          <a:noFill/>
        </p:spPr>
        <p:txBody>
          <a:bodyPr wrap="square" rtlCol="0">
            <a:spAutoFit/>
          </a:bodyPr>
          <a:lstStyle/>
          <a:p>
            <a:pPr algn="just"/>
            <a:r>
              <a:rPr lang="it-IT" sz="900" dirty="0">
                <a:solidFill>
                  <a:srgbClr val="000000"/>
                </a:solidFill>
              </a:rPr>
              <a:t>L’estensore redige le motivazioni del giudizio e trasmette questo documento alla Segreteria del CNP, la quale lo invia sia al ricorrente sia al resistente e anche alle sezioni e ai gruppi regionali, se la sentenza li coinvolge. Quindi viene archiviato insieme al verbale</a:t>
            </a:r>
            <a:r>
              <a:rPr lang="it-IT" sz="900" dirty="0" smtClean="0">
                <a:solidFill>
                  <a:srgbClr val="000000"/>
                </a:solidFill>
              </a:rPr>
              <a:t>.</a:t>
            </a:r>
            <a:endParaRPr lang="it-IT" sz="900" dirty="0">
              <a:solidFill>
                <a:srgbClr val="000000"/>
              </a:solidFill>
            </a:endParaRPr>
          </a:p>
        </p:txBody>
      </p:sp>
      <p:sp>
        <p:nvSpPr>
          <p:cNvPr id="91" name="Ovale 90"/>
          <p:cNvSpPr/>
          <p:nvPr/>
        </p:nvSpPr>
        <p:spPr>
          <a:xfrm>
            <a:off x="164398" y="1896393"/>
            <a:ext cx="285178" cy="296794"/>
          </a:xfrm>
          <a:prstGeom prst="ellipse">
            <a:avLst/>
          </a:prstGeom>
          <a:ln w="19050" cmpd="sng">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it-IT" sz="800" b="1" dirty="0" smtClean="0"/>
              <a:t>8</a:t>
            </a:r>
          </a:p>
        </p:txBody>
      </p:sp>
      <p:cxnSp>
        <p:nvCxnSpPr>
          <p:cNvPr id="96" name="Connettore 2 95"/>
          <p:cNvCxnSpPr>
            <a:stCxn id="108" idx="1"/>
            <a:endCxn id="166" idx="3"/>
          </p:cNvCxnSpPr>
          <p:nvPr/>
        </p:nvCxnSpPr>
        <p:spPr>
          <a:xfrm flipH="1">
            <a:off x="4635467" y="1501413"/>
            <a:ext cx="3287897" cy="6896"/>
          </a:xfrm>
          <a:prstGeom prst="straightConnector1">
            <a:avLst/>
          </a:prstGeom>
          <a:ln w="9525">
            <a:solidFill>
              <a:schemeClr val="tx1"/>
            </a:solidFill>
            <a:headEnd type="none"/>
            <a:tailEnd type="arrow"/>
          </a:ln>
          <a:effectLst/>
        </p:spPr>
        <p:style>
          <a:lnRef idx="2">
            <a:schemeClr val="accent1"/>
          </a:lnRef>
          <a:fillRef idx="0">
            <a:schemeClr val="accent1"/>
          </a:fillRef>
          <a:effectRef idx="1">
            <a:schemeClr val="accent1"/>
          </a:effectRef>
          <a:fontRef idx="minor">
            <a:schemeClr val="tx1"/>
          </a:fontRef>
        </p:style>
      </p:cxnSp>
      <p:cxnSp>
        <p:nvCxnSpPr>
          <p:cNvPr id="106" name="Connettore 4 105"/>
          <p:cNvCxnSpPr>
            <a:stCxn id="108" idx="3"/>
            <a:endCxn id="128" idx="3"/>
          </p:cNvCxnSpPr>
          <p:nvPr/>
        </p:nvCxnSpPr>
        <p:spPr>
          <a:xfrm>
            <a:off x="8951464" y="1501413"/>
            <a:ext cx="18337" cy="527098"/>
          </a:xfrm>
          <a:prstGeom prst="bentConnector3">
            <a:avLst>
              <a:gd name="adj1" fmla="val 1346660"/>
            </a:avLst>
          </a:prstGeom>
          <a:ln w="9525">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9002245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5872</TotalTime>
  <Words>577</Words>
  <Application>Microsoft Macintosh PowerPoint</Application>
  <PresentationFormat>Personalizzato</PresentationFormat>
  <Paragraphs>105</Paragraphs>
  <Slides>2</Slides>
  <Notes>2</Notes>
  <HiddenSlides>0</HiddenSlides>
  <MMClips>0</MMClips>
  <ScaleCrop>false</ScaleCrop>
  <HeadingPairs>
    <vt:vector size="4" baseType="variant">
      <vt:variant>
        <vt:lpstr>Tema</vt:lpstr>
      </vt:variant>
      <vt:variant>
        <vt:i4>1</vt:i4>
      </vt:variant>
      <vt:variant>
        <vt:lpstr>Titoli diapositive</vt:lpstr>
      </vt:variant>
      <vt:variant>
        <vt:i4>2</vt:i4>
      </vt:variant>
    </vt:vector>
  </HeadingPairs>
  <TitlesOfParts>
    <vt:vector size="3" baseType="lpstr">
      <vt:lpstr>Tema di Office</vt:lpstr>
      <vt:lpstr>Presentazione di PowerPoint</vt:lpstr>
      <vt:lpstr>Presentazione di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Martina Oppedisano</dc:creator>
  <cp:lastModifiedBy>Martina Oppedisano</cp:lastModifiedBy>
  <cp:revision>137</cp:revision>
  <dcterms:created xsi:type="dcterms:W3CDTF">2014-05-22T21:39:30Z</dcterms:created>
  <dcterms:modified xsi:type="dcterms:W3CDTF">2014-12-03T12:02:20Z</dcterms:modified>
</cp:coreProperties>
</file>